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426" r:id="rId2"/>
    <p:sldId id="425" r:id="rId3"/>
    <p:sldId id="258" r:id="rId4"/>
    <p:sldId id="259" r:id="rId5"/>
    <p:sldId id="260" r:id="rId6"/>
    <p:sldId id="423" r:id="rId7"/>
    <p:sldId id="262" r:id="rId8"/>
    <p:sldId id="263" r:id="rId9"/>
    <p:sldId id="268" r:id="rId10"/>
    <p:sldId id="269" r:id="rId11"/>
    <p:sldId id="422" r:id="rId12"/>
    <p:sldId id="273" r:id="rId13"/>
    <p:sldId id="275" r:id="rId14"/>
    <p:sldId id="277" r:id="rId15"/>
    <p:sldId id="278" r:id="rId16"/>
    <p:sldId id="279" r:id="rId17"/>
    <p:sldId id="281" r:id="rId18"/>
    <p:sldId id="282" r:id="rId19"/>
    <p:sldId id="283" r:id="rId20"/>
    <p:sldId id="421" r:id="rId21"/>
    <p:sldId id="286" r:id="rId22"/>
    <p:sldId id="420" r:id="rId23"/>
    <p:sldId id="306" r:id="rId24"/>
    <p:sldId id="309" r:id="rId25"/>
    <p:sldId id="419" r:id="rId26"/>
    <p:sldId id="342" r:id="rId27"/>
    <p:sldId id="345" r:id="rId28"/>
    <p:sldId id="347" r:id="rId29"/>
    <p:sldId id="343" r:id="rId30"/>
    <p:sldId id="348" r:id="rId31"/>
    <p:sldId id="344" r:id="rId32"/>
    <p:sldId id="346" r:id="rId33"/>
    <p:sldId id="373" r:id="rId34"/>
    <p:sldId id="366" r:id="rId35"/>
    <p:sldId id="367" r:id="rId36"/>
    <p:sldId id="368" r:id="rId37"/>
    <p:sldId id="369" r:id="rId38"/>
    <p:sldId id="370" r:id="rId39"/>
    <p:sldId id="371" r:id="rId40"/>
    <p:sldId id="372" r:id="rId41"/>
    <p:sldId id="374" r:id="rId42"/>
    <p:sldId id="375" r:id="rId43"/>
    <p:sldId id="376" r:id="rId44"/>
    <p:sldId id="377" r:id="rId45"/>
    <p:sldId id="378" r:id="rId46"/>
    <p:sldId id="379" r:id="rId47"/>
    <p:sldId id="380" r:id="rId48"/>
    <p:sldId id="381" r:id="rId49"/>
    <p:sldId id="382" r:id="rId50"/>
    <p:sldId id="383" r:id="rId51"/>
    <p:sldId id="384" r:id="rId52"/>
    <p:sldId id="385" r:id="rId53"/>
    <p:sldId id="386" r:id="rId54"/>
    <p:sldId id="387" r:id="rId55"/>
    <p:sldId id="418" r:id="rId56"/>
    <p:sldId id="312" r:id="rId57"/>
    <p:sldId id="353" r:id="rId58"/>
    <p:sldId id="318" r:id="rId59"/>
    <p:sldId id="417" r:id="rId60"/>
    <p:sldId id="394" r:id="rId61"/>
    <p:sldId id="395" r:id="rId62"/>
    <p:sldId id="416" r:id="rId63"/>
    <p:sldId id="323" r:id="rId64"/>
    <p:sldId id="415" r:id="rId65"/>
    <p:sldId id="335" r:id="rId66"/>
    <p:sldId id="336" r:id="rId6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0" d="100"/>
          <a:sy n="70" d="100"/>
        </p:scale>
        <p:origin x="-130" y="-23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FEE930-1DCF-4393-9E23-7070B249023F}" type="datetimeFigureOut">
              <a:rPr lang="fr-FR" smtClean="0"/>
              <a:t>27/01/2016</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689581-1AB6-4FB6-B588-A597CF34180B}" type="slidenum">
              <a:rPr lang="fr-FR" smtClean="0"/>
              <a:t>‹#›</a:t>
            </a:fld>
            <a:endParaRPr lang="fr-FR"/>
          </a:p>
        </p:txBody>
      </p:sp>
    </p:spTree>
    <p:extLst>
      <p:ext uri="{BB962C8B-B14F-4D97-AF65-F5344CB8AC3E}">
        <p14:creationId xmlns:p14="http://schemas.microsoft.com/office/powerpoint/2010/main" val="310788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974346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034586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313300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187720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914160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725652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352751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5185174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44982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680640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898165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endParaRPr lang="fr-F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2564713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48388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endParaRPr lang="fr-FR"/>
          </a:p>
        </p:txBody>
      </p:sp>
      <p:sp>
        <p:nvSpPr>
          <p:cNvPr id="141315" name="Rectangle 2"/>
          <p:cNvSpPr>
            <a:spLocks noGrp="1" noRot="1" noChangeAspect="1" noChangeArrowheads="1" noTextEdit="1"/>
          </p:cNvSpPr>
          <p:nvPr>
            <p:ph type="sldImg"/>
          </p:nvPr>
        </p:nvSpPr>
        <p:spPr>
          <a:xfrm>
            <a:off x="1143000" y="695325"/>
            <a:ext cx="4572000" cy="3429000"/>
          </a:xfrm>
          <a:ln/>
        </p:spPr>
      </p:sp>
      <p:sp>
        <p:nvSpPr>
          <p:cNvPr id="141316" name="Rectangle 3"/>
          <p:cNvSpPr>
            <a:spLocks noGrp="1" noChangeArrowheads="1"/>
          </p:cNvSpPr>
          <p:nvPr>
            <p:ph type="body" idx="1"/>
          </p:nvPr>
        </p:nvSpPr>
        <p:spPr>
          <a:noFill/>
          <a:ln/>
        </p:spPr>
        <p:txBody>
          <a:bodyPr wrap="none" anchor="ctr"/>
          <a:lstStyle/>
          <a:p>
            <a:pPr eaLnBrk="1" hangingPunct="1"/>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endParaRPr lang="fr-FR"/>
          </a:p>
        </p:txBody>
      </p:sp>
      <p:sp>
        <p:nvSpPr>
          <p:cNvPr id="147459" name="Rectangle 2"/>
          <p:cNvSpPr>
            <a:spLocks noGrp="1" noRot="1" noChangeAspect="1" noChangeArrowheads="1" noTextEdit="1"/>
          </p:cNvSpPr>
          <p:nvPr>
            <p:ph type="sldImg"/>
          </p:nvPr>
        </p:nvSpPr>
        <p:spPr>
          <a:xfrm>
            <a:off x="1143000" y="695325"/>
            <a:ext cx="4572000" cy="3429000"/>
          </a:xfrm>
          <a:ln/>
        </p:spPr>
      </p:sp>
      <p:sp>
        <p:nvSpPr>
          <p:cNvPr id="147460" name="Rectangle 3"/>
          <p:cNvSpPr>
            <a:spLocks noGrp="1" noChangeArrowheads="1"/>
          </p:cNvSpPr>
          <p:nvPr>
            <p:ph type="body" idx="1"/>
          </p:nvPr>
        </p:nvSpPr>
        <p:spPr>
          <a:noFill/>
          <a:ln/>
        </p:spPr>
        <p:txBody>
          <a:bodyPr wrap="none" anchor="ctr"/>
          <a:lstStyle/>
          <a:p>
            <a:pPr eaLnBrk="1" hangingPunct="1"/>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23736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302508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41973505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41819641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4695146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982487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5566380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8348725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41755598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r"/>
            <a:endParaRPr lang="fr-FR" altLang="fr-F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146721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4156457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866847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5681450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4884692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7490365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335614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620708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6049585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4171435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709477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4142714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4836343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4007759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7529071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2208646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9763240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4200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46087003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9448159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920172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6148125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1119139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87397074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7605556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833190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9778199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55369475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numCol="1"/>
          <a:lstStyle/>
          <a:p>
            <a:endParaRPr lang="fr-FR" altLang="fr-F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numCol="1"/>
          <a:lstStyle/>
          <a:p>
            <a:pPr eaLnBrk="1" hangingPunct="1"/>
            <a:endParaRPr lang="fr-FR"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fr-F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numCol="1"/>
          <a:lstStyle/>
          <a:p>
            <a:endParaRPr lang="fr-FR" altLang="fr-F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numCol="1"/>
          <a:lstStyle/>
          <a:p>
            <a:pPr eaLnBrk="1" hangingPunct="1"/>
            <a:endParaRPr lang="fr-FR" altLang="fr-F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40097570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30503303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27885005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23560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827432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fr-F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fr-FR"/>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fr-FR"/>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4996ED97-C243-4684-8E0A-0D9FDF4DF950}" type="datetimeFigureOut">
              <a:rPr lang="fr-FR" smtClean="0"/>
              <a:t>27/01/2016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2343663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996ED97-C243-4684-8E0A-0D9FDF4DF950}" type="datetimeFigureOut">
              <a:rPr lang="fr-FR" smtClean="0"/>
              <a:t>27/01/2016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3959459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996ED97-C243-4684-8E0A-0D9FDF4DF950}" type="datetimeFigureOut">
              <a:rPr lang="fr-FR" smtClean="0"/>
              <a:t>27/01/2016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199950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996ED97-C243-4684-8E0A-0D9FDF4DF950}" type="datetimeFigureOut">
              <a:rPr lang="fr-FR" smtClean="0"/>
              <a:t>27/01/2016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291546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6ED97-C243-4684-8E0A-0D9FDF4DF950}" type="datetimeFigureOut">
              <a:rPr lang="fr-FR" smtClean="0"/>
              <a:t>27/01/2016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2545509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996ED97-C243-4684-8E0A-0D9FDF4DF950}" type="datetimeFigureOut">
              <a:rPr lang="fr-FR" smtClean="0"/>
              <a:t>27/01/2016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1860276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4996ED97-C243-4684-8E0A-0D9FDF4DF950}" type="datetimeFigureOut">
              <a:rPr lang="fr-FR" smtClean="0"/>
              <a:t>27/01/2016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384004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4996ED97-C243-4684-8E0A-0D9FDF4DF950}" type="datetimeFigureOut">
              <a:rPr lang="fr-FR" smtClean="0"/>
              <a:t>27/01/2016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1433937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6ED97-C243-4684-8E0A-0D9FDF4DF950}" type="datetimeFigureOut">
              <a:rPr lang="fr-FR" smtClean="0"/>
              <a:t>27/01/2016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342728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6ED97-C243-4684-8E0A-0D9FDF4DF950}" type="datetimeFigureOut">
              <a:rPr lang="fr-FR" smtClean="0"/>
              <a:t>27/01/2016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2899732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6ED97-C243-4684-8E0A-0D9FDF4DF950}" type="datetimeFigureOut">
              <a:rPr lang="fr-FR" smtClean="0"/>
              <a:t>27/01/2016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52E9991-1F05-4A15-B942-DA77091404C9}" type="slidenum">
              <a:rPr lang="fr-FR" smtClean="0"/>
              <a:t>‹#›</a:t>
            </a:fld>
            <a:endParaRPr lang="fr-FR"/>
          </a:p>
        </p:txBody>
      </p:sp>
    </p:spTree>
    <p:extLst>
      <p:ext uri="{BB962C8B-B14F-4D97-AF65-F5344CB8AC3E}">
        <p14:creationId xmlns:p14="http://schemas.microsoft.com/office/powerpoint/2010/main" val="1146768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6ED97-C243-4684-8E0A-0D9FDF4DF950}" type="datetimeFigureOut">
              <a:rPr lang="fr-FR" smtClean="0"/>
              <a:t>27/01/2016</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9991-1F05-4A15-B942-DA77091404C9}" type="slidenum">
              <a:rPr lang="fr-FR" smtClean="0"/>
              <a:t>‹#›</a:t>
            </a:fld>
            <a:endParaRPr lang="fr-FR"/>
          </a:p>
        </p:txBody>
      </p:sp>
    </p:spTree>
    <p:extLst>
      <p:ext uri="{BB962C8B-B14F-4D97-AF65-F5344CB8AC3E}">
        <p14:creationId xmlns:p14="http://schemas.microsoft.com/office/powerpoint/2010/main" val="1850547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Public Affairs\Distinguished_Speakers_Series\2016-01-21_ Professor_Frédéric_Jenny\Logistics\Title pag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01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1445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2"/>
          <p:cNvSpPr>
            <a:spLocks noChangeArrowheads="1"/>
          </p:cNvSpPr>
          <p:nvPr/>
        </p:nvSpPr>
        <p:spPr bwMode="auto">
          <a:xfrm>
            <a:off x="3348038" y="3860800"/>
            <a:ext cx="3455987" cy="2665413"/>
          </a:xfrm>
          <a:prstGeom prst="ellipse">
            <a:avLst/>
          </a:prstGeom>
          <a:solidFill>
            <a:srgbClr val="FF0000">
              <a:alpha val="72156"/>
            </a:srgbClr>
          </a:solidFill>
          <a:ln w="9525">
            <a:solidFill>
              <a:schemeClr val="tx1"/>
            </a:solidFill>
            <a:round/>
            <a:headEnd/>
            <a:tailEnd/>
          </a:ln>
        </p:spPr>
        <p:txBody>
          <a:bodyPr wrap="none" anchor="ctr"/>
          <a:lstStyle/>
          <a:p>
            <a:pPr algn="ctr"/>
            <a:r>
              <a:rPr lang="fr-FR" b="1" dirty="0" err="1">
                <a:solidFill>
                  <a:schemeClr val="bg1"/>
                </a:solidFill>
                <a:cs typeface="Arial" charset="0"/>
              </a:rPr>
              <a:t>Anticompetitive</a:t>
            </a:r>
            <a:r>
              <a:rPr lang="fr-FR" b="1" dirty="0">
                <a:solidFill>
                  <a:schemeClr val="bg1"/>
                </a:solidFill>
                <a:cs typeface="Arial" charset="0"/>
              </a:rPr>
              <a:t> </a:t>
            </a:r>
          </a:p>
          <a:p>
            <a:pPr algn="ctr"/>
            <a:r>
              <a:rPr lang="fr-FR" b="1" dirty="0">
                <a:solidFill>
                  <a:schemeClr val="bg1"/>
                </a:solidFill>
                <a:cs typeface="Arial" charset="0"/>
              </a:rPr>
              <a:t>Practices</a:t>
            </a:r>
          </a:p>
          <a:p>
            <a:pPr algn="ctr"/>
            <a:endParaRPr lang="fr-FR" b="1" dirty="0">
              <a:solidFill>
                <a:schemeClr val="bg1"/>
              </a:solidFill>
              <a:cs typeface="Arial" charset="0"/>
            </a:endParaRPr>
          </a:p>
          <a:p>
            <a:pPr algn="ctr"/>
            <a:r>
              <a:rPr lang="fr-FR" b="1" dirty="0" err="1">
                <a:solidFill>
                  <a:schemeClr val="bg1"/>
                </a:solidFill>
                <a:cs typeface="Arial" charset="0"/>
              </a:rPr>
              <a:t>forbidden</a:t>
            </a:r>
            <a:r>
              <a:rPr lang="fr-FR" b="1" dirty="0">
                <a:solidFill>
                  <a:schemeClr val="bg1"/>
                </a:solidFill>
                <a:cs typeface="Arial" charset="0"/>
              </a:rPr>
              <a:t> </a:t>
            </a:r>
            <a:r>
              <a:rPr lang="fr-FR" b="1" dirty="0" err="1">
                <a:solidFill>
                  <a:schemeClr val="bg1"/>
                </a:solidFill>
                <a:cs typeface="Arial" charset="0"/>
              </a:rPr>
              <a:t>only</a:t>
            </a:r>
            <a:endParaRPr lang="fr-FR" b="1" dirty="0">
              <a:solidFill>
                <a:schemeClr val="bg1"/>
              </a:solidFill>
              <a:cs typeface="Arial" charset="0"/>
            </a:endParaRPr>
          </a:p>
          <a:p>
            <a:pPr algn="ctr"/>
            <a:r>
              <a:rPr lang="fr-FR" b="1" dirty="0">
                <a:solidFill>
                  <a:schemeClr val="bg1"/>
                </a:solidFill>
                <a:cs typeface="Arial" charset="0"/>
              </a:rPr>
              <a:t>if  </a:t>
            </a:r>
            <a:r>
              <a:rPr lang="fr-FR" b="1" dirty="0" err="1" smtClean="0">
                <a:solidFill>
                  <a:schemeClr val="bg1"/>
                </a:solidFill>
                <a:cs typeface="Arial" charset="0"/>
              </a:rPr>
              <a:t>restrict</a:t>
            </a:r>
            <a:r>
              <a:rPr lang="fr-FR" b="1" dirty="0" smtClean="0">
                <a:solidFill>
                  <a:schemeClr val="bg1"/>
                </a:solidFill>
                <a:cs typeface="Arial" charset="0"/>
              </a:rPr>
              <a:t> or </a:t>
            </a:r>
            <a:r>
              <a:rPr lang="fr-FR" b="1" dirty="0" err="1" smtClean="0">
                <a:solidFill>
                  <a:schemeClr val="bg1"/>
                </a:solidFill>
                <a:cs typeface="Arial" charset="0"/>
              </a:rPr>
              <a:t>distort</a:t>
            </a:r>
            <a:r>
              <a:rPr lang="fr-FR" b="1" dirty="0" smtClean="0">
                <a:solidFill>
                  <a:schemeClr val="bg1"/>
                </a:solidFill>
                <a:cs typeface="Arial" charset="0"/>
              </a:rPr>
              <a:t> </a:t>
            </a:r>
            <a:r>
              <a:rPr lang="fr-FR" b="1" dirty="0" err="1" smtClean="0">
                <a:solidFill>
                  <a:schemeClr val="bg1"/>
                </a:solidFill>
                <a:cs typeface="Arial" charset="0"/>
              </a:rPr>
              <a:t>competition</a:t>
            </a:r>
            <a:r>
              <a:rPr lang="fr-FR" b="1" dirty="0" smtClean="0">
                <a:solidFill>
                  <a:schemeClr val="bg1"/>
                </a:solidFill>
                <a:cs typeface="Arial" charset="0"/>
              </a:rPr>
              <a:t> </a:t>
            </a:r>
            <a:endParaRPr lang="fr-FR" b="1" dirty="0">
              <a:solidFill>
                <a:schemeClr val="bg1"/>
              </a:solidFill>
              <a:cs typeface="Arial" charset="0"/>
            </a:endParaRPr>
          </a:p>
          <a:p>
            <a:pPr algn="ctr"/>
            <a:r>
              <a:rPr lang="fr-FR" b="1" dirty="0" err="1">
                <a:solidFill>
                  <a:schemeClr val="bg1"/>
                </a:solidFill>
                <a:cs typeface="Arial" charset="0"/>
              </a:rPr>
              <a:t>effect</a:t>
            </a:r>
            <a:r>
              <a:rPr lang="fr-FR" b="1" dirty="0">
                <a:solidFill>
                  <a:schemeClr val="bg1"/>
                </a:solidFill>
                <a:cs typeface="Arial" charset="0"/>
              </a:rPr>
              <a:t> on the </a:t>
            </a:r>
            <a:r>
              <a:rPr lang="fr-FR" b="1" dirty="0" err="1">
                <a:solidFill>
                  <a:schemeClr val="bg1"/>
                </a:solidFill>
                <a:cs typeface="Arial" charset="0"/>
              </a:rPr>
              <a:t>market</a:t>
            </a:r>
            <a:endParaRPr lang="fr-FR" b="1" dirty="0">
              <a:solidFill>
                <a:schemeClr val="bg1"/>
              </a:solidFill>
              <a:cs typeface="Arial" charset="0"/>
            </a:endParaRPr>
          </a:p>
        </p:txBody>
      </p:sp>
      <p:sp>
        <p:nvSpPr>
          <p:cNvPr id="11267" name="Text Box 3"/>
          <p:cNvSpPr txBox="1">
            <a:spLocks noChangeArrowheads="1"/>
          </p:cNvSpPr>
          <p:nvPr/>
        </p:nvSpPr>
        <p:spPr bwMode="auto">
          <a:xfrm>
            <a:off x="1743075" y="29908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fr-FR">
              <a:latin typeface="Calibri" pitchFamily="34" charset="0"/>
            </a:endParaRPr>
          </a:p>
        </p:txBody>
      </p:sp>
      <p:sp>
        <p:nvSpPr>
          <p:cNvPr id="11268" name="Oval 4"/>
          <p:cNvSpPr>
            <a:spLocks noChangeArrowheads="1"/>
          </p:cNvSpPr>
          <p:nvPr/>
        </p:nvSpPr>
        <p:spPr bwMode="auto">
          <a:xfrm>
            <a:off x="827088" y="3284538"/>
            <a:ext cx="3455987" cy="2665412"/>
          </a:xfrm>
          <a:prstGeom prst="ellipse">
            <a:avLst/>
          </a:prstGeom>
          <a:solidFill>
            <a:srgbClr val="D62AB1">
              <a:alpha val="65097"/>
            </a:srgbClr>
          </a:solidFill>
          <a:ln w="9525">
            <a:solidFill>
              <a:schemeClr val="tx1"/>
            </a:solidFill>
            <a:round/>
            <a:headEnd/>
            <a:tailEnd/>
          </a:ln>
        </p:spPr>
        <p:txBody>
          <a:bodyPr wrap="none" anchor="ctr"/>
          <a:lstStyle/>
          <a:p>
            <a:endParaRPr lang="fr-FR">
              <a:latin typeface="Calibri" pitchFamily="34" charset="0"/>
            </a:endParaRPr>
          </a:p>
        </p:txBody>
      </p:sp>
      <p:sp>
        <p:nvSpPr>
          <p:cNvPr id="11269" name="Text Box 5"/>
          <p:cNvSpPr txBox="1">
            <a:spLocks noChangeArrowheads="1"/>
          </p:cNvSpPr>
          <p:nvPr/>
        </p:nvSpPr>
        <p:spPr bwMode="auto">
          <a:xfrm>
            <a:off x="1431925" y="3789363"/>
            <a:ext cx="2159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b="1">
                <a:solidFill>
                  <a:schemeClr val="bg1"/>
                </a:solidFill>
                <a:cs typeface="Arial" charset="0"/>
              </a:rPr>
              <a:t>Unfair trade</a:t>
            </a:r>
          </a:p>
          <a:p>
            <a:pPr algn="ctr" eaLnBrk="1" hangingPunct="1"/>
            <a:r>
              <a:rPr lang="fr-FR" b="1">
                <a:solidFill>
                  <a:schemeClr val="bg1"/>
                </a:solidFill>
                <a:cs typeface="Arial" charset="0"/>
              </a:rPr>
              <a:t> practices</a:t>
            </a:r>
          </a:p>
          <a:p>
            <a:pPr algn="ctr" eaLnBrk="1" hangingPunct="1"/>
            <a:endParaRPr lang="fr-FR" b="1">
              <a:solidFill>
                <a:schemeClr val="bg1"/>
              </a:solidFill>
              <a:cs typeface="Arial" charset="0"/>
            </a:endParaRPr>
          </a:p>
          <a:p>
            <a:pPr algn="ctr" eaLnBrk="1" hangingPunct="1"/>
            <a:r>
              <a:rPr lang="fr-FR" b="1">
                <a:solidFill>
                  <a:schemeClr val="bg1"/>
                </a:solidFill>
                <a:cs typeface="Arial" charset="0"/>
              </a:rPr>
              <a:t>forbidden if unfair</a:t>
            </a:r>
          </a:p>
        </p:txBody>
      </p:sp>
      <p:sp>
        <p:nvSpPr>
          <p:cNvPr id="11270" name="Text Box 6"/>
          <p:cNvSpPr txBox="1">
            <a:spLocks noChangeArrowheads="1"/>
          </p:cNvSpPr>
          <p:nvPr/>
        </p:nvSpPr>
        <p:spPr bwMode="auto">
          <a:xfrm>
            <a:off x="3402013" y="1341438"/>
            <a:ext cx="40497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fr-FR" b="1" dirty="0">
                <a:solidFill>
                  <a:srgbClr val="D62AB1"/>
                </a:solidFill>
                <a:cs typeface="Arial" charset="0"/>
              </a:rPr>
              <a:t>ex:  the diversion of a </a:t>
            </a:r>
            <a:r>
              <a:rPr lang="fr-FR" b="1" dirty="0" err="1">
                <a:solidFill>
                  <a:srgbClr val="D62AB1"/>
                </a:solidFill>
                <a:cs typeface="Arial" charset="0"/>
              </a:rPr>
              <a:t>competitor’s</a:t>
            </a:r>
            <a:r>
              <a:rPr lang="fr-FR" b="1" dirty="0">
                <a:solidFill>
                  <a:srgbClr val="D62AB1"/>
                </a:solidFill>
                <a:cs typeface="Arial" charset="0"/>
              </a:rPr>
              <a:t> </a:t>
            </a:r>
            <a:r>
              <a:rPr lang="fr-FR" b="1" dirty="0" err="1">
                <a:solidFill>
                  <a:srgbClr val="D62AB1"/>
                </a:solidFill>
                <a:cs typeface="Arial" charset="0"/>
              </a:rPr>
              <a:t>customers</a:t>
            </a:r>
            <a:r>
              <a:rPr lang="fr-FR" b="1" dirty="0">
                <a:solidFill>
                  <a:srgbClr val="D62AB1"/>
                </a:solidFill>
                <a:cs typeface="Arial" charset="0"/>
              </a:rPr>
              <a:t> by </a:t>
            </a:r>
            <a:r>
              <a:rPr lang="fr-FR" b="1" dirty="0" err="1">
                <a:solidFill>
                  <a:srgbClr val="D62AB1"/>
                </a:solidFill>
                <a:cs typeface="Arial" charset="0"/>
              </a:rPr>
              <a:t>unfair</a:t>
            </a:r>
            <a:r>
              <a:rPr lang="fr-FR" b="1" dirty="0">
                <a:solidFill>
                  <a:srgbClr val="D62AB1"/>
                </a:solidFill>
                <a:cs typeface="Arial" charset="0"/>
              </a:rPr>
              <a:t> </a:t>
            </a:r>
            <a:r>
              <a:rPr lang="fr-FR" b="1" dirty="0" err="1">
                <a:solidFill>
                  <a:srgbClr val="D62AB1"/>
                </a:solidFill>
                <a:cs typeface="Arial" charset="0"/>
              </a:rPr>
              <a:t>means</a:t>
            </a:r>
            <a:r>
              <a:rPr lang="fr-FR" b="1" dirty="0">
                <a:solidFill>
                  <a:srgbClr val="D62AB1"/>
                </a:solidFill>
                <a:cs typeface="Arial" charset="0"/>
              </a:rPr>
              <a:t> (</a:t>
            </a:r>
            <a:r>
              <a:rPr lang="fr-FR" b="1" dirty="0" err="1">
                <a:solidFill>
                  <a:srgbClr val="D62AB1"/>
                </a:solidFill>
                <a:cs typeface="Arial" charset="0"/>
              </a:rPr>
              <a:t>means</a:t>
            </a:r>
            <a:r>
              <a:rPr lang="fr-FR" b="1" dirty="0">
                <a:solidFill>
                  <a:srgbClr val="D62AB1"/>
                </a:solidFill>
                <a:cs typeface="Arial" charset="0"/>
              </a:rPr>
              <a:t> </a:t>
            </a:r>
            <a:r>
              <a:rPr lang="fr-FR" b="1" dirty="0" err="1">
                <a:solidFill>
                  <a:srgbClr val="D62AB1"/>
                </a:solidFill>
                <a:cs typeface="Arial" charset="0"/>
              </a:rPr>
              <a:t>other</a:t>
            </a:r>
            <a:r>
              <a:rPr lang="fr-FR" b="1" dirty="0">
                <a:solidFill>
                  <a:srgbClr val="D62AB1"/>
                </a:solidFill>
                <a:cs typeface="Arial" charset="0"/>
              </a:rPr>
              <a:t>  </a:t>
            </a:r>
            <a:r>
              <a:rPr lang="fr-FR" b="1" dirty="0" err="1">
                <a:solidFill>
                  <a:srgbClr val="D62AB1"/>
                </a:solidFill>
                <a:cs typeface="Arial" charset="0"/>
              </a:rPr>
              <a:t>than</a:t>
            </a:r>
            <a:r>
              <a:rPr lang="fr-FR" b="1" dirty="0">
                <a:solidFill>
                  <a:srgbClr val="D62AB1"/>
                </a:solidFill>
                <a:cs typeface="Arial" charset="0"/>
              </a:rPr>
              <a:t> </a:t>
            </a:r>
            <a:r>
              <a:rPr lang="fr-FR" b="1" dirty="0" err="1">
                <a:solidFill>
                  <a:srgbClr val="D62AB1"/>
                </a:solidFill>
                <a:cs typeface="Arial" charset="0"/>
              </a:rPr>
              <a:t>competition</a:t>
            </a:r>
            <a:r>
              <a:rPr lang="fr-FR" b="1" dirty="0">
                <a:solidFill>
                  <a:srgbClr val="D62AB1"/>
                </a:solidFill>
                <a:cs typeface="Arial" charset="0"/>
              </a:rPr>
              <a:t> on the </a:t>
            </a:r>
            <a:r>
              <a:rPr lang="fr-FR" b="1" dirty="0" err="1" smtClean="0">
                <a:solidFill>
                  <a:srgbClr val="D62AB1"/>
                </a:solidFill>
                <a:cs typeface="Arial" charset="0"/>
              </a:rPr>
              <a:t>merits</a:t>
            </a:r>
            <a:r>
              <a:rPr lang="fr-FR" b="1" dirty="0" smtClean="0">
                <a:solidFill>
                  <a:srgbClr val="D62AB1"/>
                </a:solidFill>
                <a:cs typeface="Arial" charset="0"/>
              </a:rPr>
              <a:t>) </a:t>
            </a:r>
            <a:r>
              <a:rPr lang="fr-FR" b="1" dirty="0" err="1" smtClean="0">
                <a:solidFill>
                  <a:srgbClr val="D62AB1"/>
                </a:solidFill>
                <a:cs typeface="Arial" charset="0"/>
              </a:rPr>
              <a:t>can</a:t>
            </a:r>
            <a:r>
              <a:rPr lang="fr-FR" b="1" dirty="0" smtClean="0">
                <a:solidFill>
                  <a:srgbClr val="D62AB1"/>
                </a:solidFill>
                <a:cs typeface="Arial" charset="0"/>
              </a:rPr>
              <a:t> </a:t>
            </a:r>
            <a:r>
              <a:rPr lang="fr-FR" b="1" dirty="0" err="1">
                <a:solidFill>
                  <a:srgbClr val="D62AB1"/>
                </a:solidFill>
                <a:cs typeface="Arial" charset="0"/>
              </a:rPr>
              <a:t>be</a:t>
            </a:r>
            <a:r>
              <a:rPr lang="fr-FR" b="1" dirty="0">
                <a:solidFill>
                  <a:srgbClr val="D62AB1"/>
                </a:solidFill>
                <a:cs typeface="Arial" charset="0"/>
              </a:rPr>
              <a:t> an abuse of the dominant position of the </a:t>
            </a:r>
            <a:r>
              <a:rPr lang="fr-FR" b="1" dirty="0" err="1">
                <a:solidFill>
                  <a:srgbClr val="D62AB1"/>
                </a:solidFill>
                <a:cs typeface="Arial" charset="0"/>
              </a:rPr>
              <a:t>firm</a:t>
            </a:r>
            <a:r>
              <a:rPr lang="fr-FR" b="1" dirty="0">
                <a:solidFill>
                  <a:srgbClr val="D62AB1"/>
                </a:solidFill>
                <a:cs typeface="Arial" charset="0"/>
              </a:rPr>
              <a:t> </a:t>
            </a:r>
            <a:r>
              <a:rPr lang="fr-FR" b="1" dirty="0" err="1">
                <a:solidFill>
                  <a:srgbClr val="D62AB1"/>
                </a:solidFill>
                <a:cs typeface="Arial" charset="0"/>
              </a:rPr>
              <a:t>engaging</a:t>
            </a:r>
            <a:r>
              <a:rPr lang="fr-FR" b="1" dirty="0">
                <a:solidFill>
                  <a:srgbClr val="D62AB1"/>
                </a:solidFill>
                <a:cs typeface="Arial" charset="0"/>
              </a:rPr>
              <a:t> in the practice if </a:t>
            </a:r>
            <a:r>
              <a:rPr lang="fr-FR" b="1" dirty="0" err="1">
                <a:solidFill>
                  <a:srgbClr val="D62AB1"/>
                </a:solidFill>
                <a:cs typeface="Arial" charset="0"/>
              </a:rPr>
              <a:t>it</a:t>
            </a:r>
            <a:r>
              <a:rPr lang="fr-FR" b="1" dirty="0">
                <a:solidFill>
                  <a:srgbClr val="D62AB1"/>
                </a:solidFill>
                <a:cs typeface="Arial" charset="0"/>
              </a:rPr>
              <a:t> </a:t>
            </a:r>
            <a:r>
              <a:rPr lang="fr-FR" b="1" dirty="0" err="1">
                <a:solidFill>
                  <a:srgbClr val="D62AB1"/>
                </a:solidFill>
                <a:cs typeface="Arial" charset="0"/>
              </a:rPr>
              <a:t>prevents</a:t>
            </a:r>
            <a:r>
              <a:rPr lang="fr-FR" b="1" dirty="0">
                <a:solidFill>
                  <a:srgbClr val="D62AB1"/>
                </a:solidFill>
                <a:cs typeface="Arial" charset="0"/>
              </a:rPr>
              <a:t> </a:t>
            </a:r>
            <a:r>
              <a:rPr lang="fr-FR" b="1" dirty="0" err="1">
                <a:solidFill>
                  <a:srgbClr val="D62AB1"/>
                </a:solidFill>
                <a:cs typeface="Arial" charset="0"/>
              </a:rPr>
              <a:t>its</a:t>
            </a:r>
            <a:r>
              <a:rPr lang="fr-FR" b="1" dirty="0">
                <a:solidFill>
                  <a:srgbClr val="D62AB1"/>
                </a:solidFill>
                <a:cs typeface="Arial" charset="0"/>
              </a:rPr>
              <a:t> </a:t>
            </a:r>
            <a:r>
              <a:rPr lang="fr-FR" b="1" dirty="0" err="1">
                <a:solidFill>
                  <a:srgbClr val="D62AB1"/>
                </a:solidFill>
                <a:cs typeface="Arial" charset="0"/>
              </a:rPr>
              <a:t>only</a:t>
            </a:r>
            <a:r>
              <a:rPr lang="fr-FR" b="1" dirty="0">
                <a:solidFill>
                  <a:srgbClr val="D62AB1"/>
                </a:solidFill>
                <a:cs typeface="Arial" charset="0"/>
              </a:rPr>
              <a:t> </a:t>
            </a:r>
            <a:r>
              <a:rPr lang="fr-FR" b="1" dirty="0" err="1">
                <a:solidFill>
                  <a:srgbClr val="D62AB1"/>
                </a:solidFill>
                <a:cs typeface="Arial" charset="0"/>
              </a:rPr>
              <a:t>competitor</a:t>
            </a:r>
            <a:r>
              <a:rPr lang="fr-FR" b="1" dirty="0">
                <a:solidFill>
                  <a:srgbClr val="D62AB1"/>
                </a:solidFill>
                <a:cs typeface="Arial" charset="0"/>
              </a:rPr>
              <a:t> </a:t>
            </a:r>
            <a:r>
              <a:rPr lang="fr-FR" b="1" dirty="0" err="1">
                <a:solidFill>
                  <a:srgbClr val="D62AB1"/>
                </a:solidFill>
                <a:cs typeface="Arial" charset="0"/>
              </a:rPr>
              <a:t>from</a:t>
            </a:r>
            <a:r>
              <a:rPr lang="fr-FR" b="1" dirty="0">
                <a:solidFill>
                  <a:srgbClr val="D62AB1"/>
                </a:solidFill>
                <a:cs typeface="Arial" charset="0"/>
              </a:rPr>
              <a:t> </a:t>
            </a:r>
            <a:r>
              <a:rPr lang="fr-FR" b="1" dirty="0" err="1">
                <a:solidFill>
                  <a:srgbClr val="D62AB1"/>
                </a:solidFill>
                <a:cs typeface="Arial" charset="0"/>
              </a:rPr>
              <a:t>competing</a:t>
            </a:r>
            <a:r>
              <a:rPr lang="fr-FR" b="1" dirty="0">
                <a:solidFill>
                  <a:srgbClr val="D62AB1"/>
                </a:solidFill>
                <a:cs typeface="Arial" charset="0"/>
              </a:rPr>
              <a:t>.</a:t>
            </a:r>
          </a:p>
        </p:txBody>
      </p:sp>
      <p:sp>
        <p:nvSpPr>
          <p:cNvPr id="11271" name="AutoShape 7"/>
          <p:cNvSpPr>
            <a:spLocks noChangeArrowheads="1"/>
          </p:cNvSpPr>
          <p:nvPr/>
        </p:nvSpPr>
        <p:spPr bwMode="auto">
          <a:xfrm rot="2191854">
            <a:off x="4211638" y="3284538"/>
            <a:ext cx="319087" cy="1584325"/>
          </a:xfrm>
          <a:prstGeom prst="downArrow">
            <a:avLst>
              <a:gd name="adj1" fmla="val 50000"/>
              <a:gd name="adj2" fmla="val 124130"/>
            </a:avLst>
          </a:prstGeom>
          <a:solidFill>
            <a:srgbClr val="FF0000"/>
          </a:solidFill>
          <a:ln w="9525">
            <a:solidFill>
              <a:schemeClr val="tx1"/>
            </a:solidFill>
            <a:miter lim="800000"/>
            <a:headEnd/>
            <a:tailEnd/>
          </a:ln>
        </p:spPr>
        <p:txBody>
          <a:bodyPr vert="eaVert" wrap="none" anchor="ctr"/>
          <a:lstStyle/>
          <a:p>
            <a:pPr algn="ctr"/>
            <a:endParaRPr lang="fr-FR">
              <a:solidFill>
                <a:srgbClr val="FF0000"/>
              </a:solidFill>
              <a:latin typeface="Calibri" pitchFamily="34" charset="0"/>
            </a:endParaRPr>
          </a:p>
        </p:txBody>
      </p:sp>
      <p:sp>
        <p:nvSpPr>
          <p:cNvPr id="11272" name="Rectangle 8"/>
          <p:cNvSpPr>
            <a:spLocks noChangeArrowheads="1"/>
          </p:cNvSpPr>
          <p:nvPr/>
        </p:nvSpPr>
        <p:spPr bwMode="auto">
          <a:xfrm>
            <a:off x="457200" y="444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fr-FR" sz="3200" b="1">
                <a:solidFill>
                  <a:srgbClr val="C00000"/>
                </a:solidFill>
                <a:cs typeface="Arial" charset="0"/>
              </a:rPr>
              <a:t>But unfair trade practices may also be anticompetitive practices</a:t>
            </a:r>
          </a:p>
        </p:txBody>
      </p:sp>
      <p:sp>
        <p:nvSpPr>
          <p:cNvPr id="2" name="Slide Number Placeholder 1"/>
          <p:cNvSpPr>
            <a:spLocks noGrp="1"/>
          </p:cNvSpPr>
          <p:nvPr>
            <p:ph type="sldNum" sz="quarter" idx="12"/>
          </p:nvPr>
        </p:nvSpPr>
        <p:spPr/>
        <p:txBody>
          <a:bodyPr/>
          <a:lstStyle/>
          <a:p>
            <a:fld id="{548D498D-93F4-4BA0-B170-234187B2C0D6}" type="slidenum">
              <a:rPr lang="fr-FR" smtClean="0"/>
              <a:t>10</a:t>
            </a:fld>
            <a:endParaRPr lang="fr-FR"/>
          </a:p>
        </p:txBody>
      </p:sp>
      <p:sp>
        <p:nvSpPr>
          <p:cNvPr id="3" name="Footer Placeholder 2"/>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76054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b="1" dirty="0">
                <a:solidFill>
                  <a:srgbClr val="FF0000"/>
                </a:solidFill>
                <a:latin typeface="Arial" panose="020B0604020202020204" pitchFamily="34" charset="0"/>
                <a:cs typeface="Arial" panose="020B0604020202020204" pitchFamily="34" charset="0"/>
              </a:rPr>
              <a:t>Economic elements useful in competition  </a:t>
            </a:r>
            <a:r>
              <a:rPr lang="en-US" b="1" dirty="0" smtClean="0">
                <a:solidFill>
                  <a:srgbClr val="FF0000"/>
                </a:solidFill>
                <a:latin typeface="Arial" panose="020B0604020202020204" pitchFamily="34" charset="0"/>
                <a:cs typeface="Arial" panose="020B0604020202020204" pitchFamily="34" charset="0"/>
              </a:rPr>
              <a:t>law</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69966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p:txBody>
          <a:bodyPr/>
          <a:lstStyle/>
          <a:p>
            <a:pPr>
              <a:defRPr/>
            </a:pPr>
            <a:fld id="{496DE5D1-3096-4A1D-8B85-3A0FAF4A5DC3}" type="slidenum">
              <a:rPr lang="fr-FR"/>
              <a:pPr>
                <a:defRPr/>
              </a:pPr>
              <a:t>12</a:t>
            </a:fld>
            <a:endParaRPr lang="fr-FR"/>
          </a:p>
        </p:txBody>
      </p:sp>
      <p:sp>
        <p:nvSpPr>
          <p:cNvPr id="26627" name="Rectangle 2"/>
          <p:cNvSpPr>
            <a:spLocks noGrp="1" noChangeArrowheads="1"/>
          </p:cNvSpPr>
          <p:nvPr>
            <p:ph type="title"/>
          </p:nvPr>
        </p:nvSpPr>
        <p:spPr>
          <a:xfrm>
            <a:off x="0" y="0"/>
            <a:ext cx="9144000" cy="1143000"/>
          </a:xfrm>
        </p:spPr>
        <p:txBody>
          <a:bodyPr/>
          <a:lstStyle/>
          <a:p>
            <a:pPr eaLnBrk="1" hangingPunct="1"/>
            <a:r>
              <a:rPr lang="fr-FR" sz="3200" b="1" smtClean="0">
                <a:solidFill>
                  <a:srgbClr val="C00000"/>
                </a:solidFill>
                <a:latin typeface="Arial" charset="0"/>
                <a:cs typeface="Arial" charset="0"/>
              </a:rPr>
              <a:t>Elements of economics useful for antitrust: concepts</a:t>
            </a:r>
          </a:p>
        </p:txBody>
      </p:sp>
      <p:sp>
        <p:nvSpPr>
          <p:cNvPr id="26628" name="Text Box 3"/>
          <p:cNvSpPr txBox="1">
            <a:spLocks noChangeArrowheads="1"/>
          </p:cNvSpPr>
          <p:nvPr/>
        </p:nvSpPr>
        <p:spPr bwMode="auto">
          <a:xfrm>
            <a:off x="446088" y="1465263"/>
            <a:ext cx="8518525"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fr-FR" dirty="0" smtClean="0">
                <a:cs typeface="Arial" charset="0"/>
              </a:rPr>
              <a:t>1) </a:t>
            </a:r>
            <a:r>
              <a:rPr lang="fr-FR" dirty="0" err="1" smtClean="0">
                <a:cs typeface="Arial" charset="0"/>
              </a:rPr>
              <a:t>Economics</a:t>
            </a:r>
            <a:r>
              <a:rPr lang="fr-FR" dirty="0" smtClean="0">
                <a:cs typeface="Arial" charset="0"/>
              </a:rPr>
              <a:t> </a:t>
            </a:r>
            <a:r>
              <a:rPr lang="fr-FR" dirty="0" err="1">
                <a:cs typeface="Arial" charset="0"/>
              </a:rPr>
              <a:t>can</a:t>
            </a:r>
            <a:r>
              <a:rPr lang="fr-FR" dirty="0">
                <a:cs typeface="Arial" charset="0"/>
              </a:rPr>
              <a:t> </a:t>
            </a:r>
            <a:r>
              <a:rPr lang="fr-FR" dirty="0" err="1">
                <a:cs typeface="Arial" charset="0"/>
              </a:rPr>
              <a:t>be</a:t>
            </a:r>
            <a:r>
              <a:rPr lang="fr-FR" dirty="0">
                <a:cs typeface="Arial" charset="0"/>
              </a:rPr>
              <a:t> </a:t>
            </a:r>
            <a:r>
              <a:rPr lang="fr-FR" dirty="0" err="1">
                <a:cs typeface="Arial" charset="0"/>
              </a:rPr>
              <a:t>useful</a:t>
            </a:r>
            <a:r>
              <a:rPr lang="fr-FR" dirty="0">
                <a:cs typeface="Arial" charset="0"/>
              </a:rPr>
              <a:t> to the </a:t>
            </a:r>
            <a:r>
              <a:rPr lang="fr-FR" dirty="0" err="1">
                <a:cs typeface="Arial" charset="0"/>
              </a:rPr>
              <a:t>law</a:t>
            </a:r>
            <a:r>
              <a:rPr lang="fr-FR" dirty="0">
                <a:cs typeface="Arial" charset="0"/>
              </a:rPr>
              <a:t> </a:t>
            </a:r>
            <a:r>
              <a:rPr lang="fr-FR" dirty="0" err="1">
                <a:cs typeface="Arial" charset="0"/>
              </a:rPr>
              <a:t>is</a:t>
            </a:r>
            <a:r>
              <a:rPr lang="fr-FR" dirty="0">
                <a:cs typeface="Arial" charset="0"/>
              </a:rPr>
              <a:t> in </a:t>
            </a:r>
            <a:r>
              <a:rPr lang="fr-FR" dirty="0" err="1">
                <a:cs typeface="Arial" charset="0"/>
              </a:rPr>
              <a:t>supplying</a:t>
            </a:r>
            <a:r>
              <a:rPr lang="fr-FR" dirty="0">
                <a:cs typeface="Arial" charset="0"/>
              </a:rPr>
              <a:t> </a:t>
            </a:r>
            <a:r>
              <a:rPr lang="fr-FR" b="1" dirty="0" err="1">
                <a:solidFill>
                  <a:srgbClr val="FF0000"/>
                </a:solidFill>
                <a:cs typeface="Arial" charset="0"/>
              </a:rPr>
              <a:t>various</a:t>
            </a:r>
            <a:r>
              <a:rPr lang="fr-FR" b="1" dirty="0">
                <a:solidFill>
                  <a:srgbClr val="FF0000"/>
                </a:solidFill>
                <a:cs typeface="Arial" charset="0"/>
              </a:rPr>
              <a:t> </a:t>
            </a:r>
            <a:r>
              <a:rPr lang="fr-FR" b="1" dirty="0" err="1">
                <a:solidFill>
                  <a:srgbClr val="FF0000"/>
                </a:solidFill>
                <a:cs typeface="Arial" charset="0"/>
              </a:rPr>
              <a:t>economic</a:t>
            </a:r>
            <a:r>
              <a:rPr lang="fr-FR" b="1" dirty="0">
                <a:solidFill>
                  <a:srgbClr val="FF0000"/>
                </a:solidFill>
                <a:cs typeface="Arial" charset="0"/>
              </a:rPr>
              <a:t> concepts </a:t>
            </a:r>
            <a:r>
              <a:rPr lang="fr-FR" b="1" dirty="0" err="1">
                <a:solidFill>
                  <a:srgbClr val="FF0000"/>
                </a:solidFill>
                <a:cs typeface="Arial" charset="0"/>
              </a:rPr>
              <a:t>such</a:t>
            </a:r>
            <a:r>
              <a:rPr lang="fr-FR" b="1" dirty="0">
                <a:solidFill>
                  <a:srgbClr val="FF0000"/>
                </a:solidFill>
                <a:cs typeface="Arial" charset="0"/>
              </a:rPr>
              <a:t> as “</a:t>
            </a:r>
            <a:r>
              <a:rPr lang="fr-FR" b="1" dirty="0" err="1">
                <a:solidFill>
                  <a:srgbClr val="FF0000"/>
                </a:solidFill>
                <a:cs typeface="Arial" charset="0"/>
              </a:rPr>
              <a:t>economic</a:t>
            </a:r>
            <a:r>
              <a:rPr lang="fr-FR" b="1" dirty="0">
                <a:solidFill>
                  <a:srgbClr val="FF0000"/>
                </a:solidFill>
                <a:cs typeface="Arial" charset="0"/>
              </a:rPr>
              <a:t> </a:t>
            </a:r>
            <a:r>
              <a:rPr lang="fr-FR" b="1" dirty="0" err="1">
                <a:solidFill>
                  <a:srgbClr val="FF0000"/>
                </a:solidFill>
                <a:cs typeface="Arial" charset="0"/>
              </a:rPr>
              <a:t>efficiency</a:t>
            </a:r>
            <a:r>
              <a:rPr lang="fr-FR" b="1" dirty="0">
                <a:solidFill>
                  <a:srgbClr val="FF0000"/>
                </a:solidFill>
                <a:cs typeface="Arial" charset="0"/>
              </a:rPr>
              <a:t>”, “</a:t>
            </a:r>
            <a:r>
              <a:rPr lang="fr-FR" b="1" dirty="0" err="1">
                <a:solidFill>
                  <a:srgbClr val="FF0000"/>
                </a:solidFill>
                <a:cs typeface="Arial" charset="0"/>
              </a:rPr>
              <a:t>opportunity</a:t>
            </a:r>
            <a:r>
              <a:rPr lang="fr-FR" b="1" dirty="0">
                <a:solidFill>
                  <a:srgbClr val="FF0000"/>
                </a:solidFill>
                <a:cs typeface="Arial" charset="0"/>
              </a:rPr>
              <a:t> </a:t>
            </a:r>
            <a:r>
              <a:rPr lang="fr-FR" b="1" dirty="0" err="1">
                <a:solidFill>
                  <a:srgbClr val="FF0000"/>
                </a:solidFill>
                <a:cs typeface="Arial" charset="0"/>
              </a:rPr>
              <a:t>cost</a:t>
            </a:r>
            <a:r>
              <a:rPr lang="fr-FR" b="1" dirty="0">
                <a:solidFill>
                  <a:srgbClr val="FF0000"/>
                </a:solidFill>
                <a:cs typeface="Arial" charset="0"/>
              </a:rPr>
              <a:t>”, “</a:t>
            </a:r>
            <a:r>
              <a:rPr lang="fr-FR" b="1" dirty="0" err="1">
                <a:solidFill>
                  <a:srgbClr val="FF0000"/>
                </a:solidFill>
                <a:cs typeface="Arial" charset="0"/>
              </a:rPr>
              <a:t>common</a:t>
            </a:r>
            <a:r>
              <a:rPr lang="fr-FR" b="1" dirty="0">
                <a:solidFill>
                  <a:srgbClr val="FF0000"/>
                </a:solidFill>
                <a:cs typeface="Arial" charset="0"/>
              </a:rPr>
              <a:t> </a:t>
            </a:r>
            <a:r>
              <a:rPr lang="fr-FR" b="1" dirty="0" err="1">
                <a:solidFill>
                  <a:srgbClr val="FF0000"/>
                </a:solidFill>
                <a:cs typeface="Arial" charset="0"/>
              </a:rPr>
              <a:t>costs</a:t>
            </a:r>
            <a:r>
              <a:rPr lang="fr-FR" b="1" dirty="0">
                <a:solidFill>
                  <a:srgbClr val="FF0000"/>
                </a:solidFill>
                <a:cs typeface="Arial" charset="0"/>
              </a:rPr>
              <a:t>”, “</a:t>
            </a:r>
            <a:r>
              <a:rPr lang="fr-FR" b="1" dirty="0" smtClean="0">
                <a:solidFill>
                  <a:srgbClr val="FF0000"/>
                </a:solidFill>
                <a:cs typeface="Arial" charset="0"/>
              </a:rPr>
              <a:t>consumer surplus” «  </a:t>
            </a:r>
            <a:r>
              <a:rPr lang="fr-FR" b="1" dirty="0" err="1" smtClean="0">
                <a:solidFill>
                  <a:srgbClr val="FF0000"/>
                </a:solidFill>
                <a:cs typeface="Arial" charset="0"/>
              </a:rPr>
              <a:t>competition</a:t>
            </a:r>
            <a:r>
              <a:rPr lang="fr-FR" b="1" dirty="0" smtClean="0">
                <a:solidFill>
                  <a:srgbClr val="FF0000"/>
                </a:solidFill>
                <a:cs typeface="Arial" charset="0"/>
              </a:rPr>
              <a:t> »</a:t>
            </a:r>
            <a:r>
              <a:rPr lang="fr-FR" dirty="0" smtClean="0">
                <a:cs typeface="Arial" charset="0"/>
              </a:rPr>
              <a:t>, etc</a:t>
            </a:r>
            <a:r>
              <a:rPr lang="fr-FR" dirty="0">
                <a:cs typeface="Arial" charset="0"/>
              </a:rPr>
              <a:t>.</a:t>
            </a:r>
          </a:p>
          <a:p>
            <a:pPr algn="just" eaLnBrk="1" hangingPunct="1"/>
            <a:endParaRPr lang="fr-FR" dirty="0">
              <a:cs typeface="Arial" charset="0"/>
            </a:endParaRPr>
          </a:p>
          <a:p>
            <a:pPr algn="just" eaLnBrk="1" hangingPunct="1"/>
            <a:r>
              <a:rPr lang="fr-FR" dirty="0">
                <a:cs typeface="Arial" charset="0"/>
              </a:rPr>
              <a:t>An </a:t>
            </a:r>
            <a:r>
              <a:rPr lang="fr-FR" dirty="0" err="1">
                <a:cs typeface="Arial" charset="0"/>
              </a:rPr>
              <a:t>economist</a:t>
            </a:r>
            <a:r>
              <a:rPr lang="fr-FR" dirty="0">
                <a:cs typeface="Arial" charset="0"/>
              </a:rPr>
              <a:t> </a:t>
            </a:r>
            <a:r>
              <a:rPr lang="fr-FR" dirty="0" err="1">
                <a:cs typeface="Arial" charset="0"/>
              </a:rPr>
              <a:t>can</a:t>
            </a:r>
            <a:r>
              <a:rPr lang="fr-FR" dirty="0">
                <a:cs typeface="Arial" charset="0"/>
              </a:rPr>
              <a:t> </a:t>
            </a:r>
            <a:r>
              <a:rPr lang="fr-FR" dirty="0" err="1">
                <a:cs typeface="Arial" charset="0"/>
              </a:rPr>
              <a:t>advance</a:t>
            </a:r>
            <a:r>
              <a:rPr lang="fr-FR" dirty="0">
                <a:cs typeface="Arial" charset="0"/>
              </a:rPr>
              <a:t> </a:t>
            </a:r>
            <a:r>
              <a:rPr lang="fr-FR" dirty="0" err="1">
                <a:cs typeface="Arial" charset="0"/>
              </a:rPr>
              <a:t>matters</a:t>
            </a:r>
            <a:r>
              <a:rPr lang="fr-FR" dirty="0">
                <a:cs typeface="Arial" charset="0"/>
              </a:rPr>
              <a:t> by </a:t>
            </a:r>
            <a:r>
              <a:rPr lang="fr-FR" dirty="0" err="1">
                <a:cs typeface="Arial" charset="0"/>
              </a:rPr>
              <a:t>explaining</a:t>
            </a:r>
            <a:r>
              <a:rPr lang="fr-FR" dirty="0">
                <a:cs typeface="Arial" charset="0"/>
              </a:rPr>
              <a:t> </a:t>
            </a:r>
            <a:r>
              <a:rPr lang="fr-FR" dirty="0" err="1">
                <a:cs typeface="Arial" charset="0"/>
              </a:rPr>
              <a:t>their</a:t>
            </a:r>
            <a:r>
              <a:rPr lang="fr-FR" dirty="0">
                <a:cs typeface="Arial" charset="0"/>
              </a:rPr>
              <a:t> </a:t>
            </a:r>
            <a:r>
              <a:rPr lang="fr-FR" dirty="0" err="1">
                <a:cs typeface="Arial" charset="0"/>
              </a:rPr>
              <a:t>meaning</a:t>
            </a:r>
            <a:r>
              <a:rPr lang="fr-FR" dirty="0">
                <a:cs typeface="Arial" charset="0"/>
              </a:rPr>
              <a:t>. </a:t>
            </a:r>
          </a:p>
          <a:p>
            <a:pPr algn="just" eaLnBrk="1" hangingPunct="1"/>
            <a:endParaRPr lang="fr-FR" dirty="0">
              <a:cs typeface="Arial" charset="0"/>
            </a:endParaRPr>
          </a:p>
          <a:p>
            <a:pPr algn="just" eaLnBrk="1" hangingPunct="1"/>
            <a:endParaRPr lang="fr-FR" dirty="0">
              <a:cs typeface="Arial" charset="0"/>
            </a:endParaRPr>
          </a:p>
          <a:p>
            <a:pPr algn="just" eaLnBrk="1" hangingPunct="1"/>
            <a:endParaRPr lang="fr-FR" dirty="0" smtClean="0">
              <a:cs typeface="Arial" charset="0"/>
            </a:endParaRPr>
          </a:p>
          <a:p>
            <a:pPr algn="just" eaLnBrk="1" hangingPunct="1"/>
            <a:endParaRPr lang="fr-FR" dirty="0">
              <a:cs typeface="Arial" charset="0"/>
            </a:endParaRPr>
          </a:p>
          <a:p>
            <a:pPr algn="just" eaLnBrk="1" hangingPunct="1"/>
            <a:endParaRPr lang="fr-FR" dirty="0">
              <a:cs typeface="Arial" charset="0"/>
            </a:endParaRPr>
          </a:p>
          <a:p>
            <a:pPr algn="just" eaLnBrk="1" hangingPunct="1"/>
            <a:r>
              <a:rPr lang="fr-FR" dirty="0">
                <a:cs typeface="Arial" charset="0"/>
              </a:rPr>
              <a:t>Ex:  </a:t>
            </a:r>
            <a:r>
              <a:rPr lang="fr-FR" dirty="0" err="1" smtClean="0">
                <a:cs typeface="Arial" charset="0"/>
              </a:rPr>
              <a:t>What</a:t>
            </a:r>
            <a:r>
              <a:rPr lang="fr-FR" dirty="0" smtClean="0">
                <a:cs typeface="Arial" charset="0"/>
              </a:rPr>
              <a:t> </a:t>
            </a:r>
            <a:r>
              <a:rPr lang="fr-FR" dirty="0" err="1" smtClean="0">
                <a:cs typeface="Arial" charset="0"/>
              </a:rPr>
              <a:t>is</a:t>
            </a:r>
            <a:r>
              <a:rPr lang="fr-FR" dirty="0" smtClean="0">
                <a:cs typeface="Arial" charset="0"/>
              </a:rPr>
              <a:t> </a:t>
            </a:r>
            <a:r>
              <a:rPr lang="fr-FR" dirty="0" err="1">
                <a:cs typeface="Arial" charset="0"/>
              </a:rPr>
              <a:t>predation</a:t>
            </a:r>
            <a:r>
              <a:rPr lang="fr-FR" dirty="0">
                <a:cs typeface="Arial" charset="0"/>
              </a:rPr>
              <a:t> ?</a:t>
            </a:r>
          </a:p>
          <a:p>
            <a:pPr algn="just" eaLnBrk="1" hangingPunct="1"/>
            <a:endParaRPr lang="fr-FR" dirty="0">
              <a:cs typeface="Arial" charset="0"/>
            </a:endParaRPr>
          </a:p>
          <a:p>
            <a:pPr algn="just" eaLnBrk="1" hangingPunct="1"/>
            <a:endParaRPr lang="fr-FR" dirty="0">
              <a:cs typeface="Arial" charset="0"/>
            </a:endParaRPr>
          </a:p>
          <a:p>
            <a:pPr algn="just" eaLnBrk="1" hangingPunct="1"/>
            <a:endParaRPr lang="fr-FR" dirty="0">
              <a:cs typeface="Arial" charset="0"/>
            </a:endParaRPr>
          </a:p>
          <a:p>
            <a:pPr eaLnBrk="1" hangingPunct="1"/>
            <a:endParaRPr lang="fr-FR" dirty="0">
              <a:cs typeface="Arial" charset="0"/>
            </a:endParaRPr>
          </a:p>
          <a:p>
            <a:pPr eaLnBrk="1" hangingPunct="1"/>
            <a:r>
              <a:rPr lang="fr-FR" dirty="0">
                <a:cs typeface="Arial" charset="0"/>
              </a:rPr>
              <a:t>Maureen </a:t>
            </a:r>
            <a:r>
              <a:rPr lang="fr-FR" dirty="0" err="1">
                <a:cs typeface="Arial" charset="0"/>
              </a:rPr>
              <a:t>Brunt</a:t>
            </a:r>
            <a:r>
              <a:rPr lang="fr-FR" dirty="0">
                <a:cs typeface="Arial" charset="0"/>
              </a:rPr>
              <a:t>,</a:t>
            </a:r>
            <a:r>
              <a:rPr lang="en-US" dirty="0">
                <a:cs typeface="Arial" charset="0"/>
              </a:rPr>
              <a:t>  Judicial Enforcement  of Competition Law, OECD, Competition committee, 1997</a:t>
            </a:r>
          </a:p>
          <a:p>
            <a:pPr eaLnBrk="1" hangingPunct="1"/>
            <a:endParaRPr lang="fr-FR" b="1" dirty="0">
              <a:latin typeface="Times New Roman" pitchFamily="18" charset="0"/>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819519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a:solidFill>
                  <a:srgbClr val="C00000"/>
                </a:solidFill>
              </a:rPr>
              <a:t>R</a:t>
            </a:r>
            <a:r>
              <a:rPr lang="fr-FR" sz="3200" b="1" dirty="0" smtClean="0">
                <a:solidFill>
                  <a:srgbClr val="C00000"/>
                </a:solidFill>
              </a:rPr>
              <a:t>elevant </a:t>
            </a:r>
            <a:r>
              <a:rPr lang="fr-FR" sz="3200" b="1" dirty="0" err="1" smtClean="0">
                <a:solidFill>
                  <a:srgbClr val="C00000"/>
                </a:solidFill>
              </a:rPr>
              <a:t>markets</a:t>
            </a:r>
            <a:endParaRPr lang="fr-FR" sz="3200" b="1" dirty="0">
              <a:solidFill>
                <a:srgbClr val="C00000"/>
              </a:solidFill>
            </a:endParaRPr>
          </a:p>
        </p:txBody>
      </p:sp>
      <p:sp>
        <p:nvSpPr>
          <p:cNvPr id="3" name="TextBox 2"/>
          <p:cNvSpPr txBox="1"/>
          <p:nvPr/>
        </p:nvSpPr>
        <p:spPr>
          <a:xfrm>
            <a:off x="611560" y="1484784"/>
            <a:ext cx="7992888" cy="4524315"/>
          </a:xfrm>
          <a:prstGeom prst="rect">
            <a:avLst/>
          </a:prstGeom>
          <a:noFill/>
        </p:spPr>
        <p:txBody>
          <a:bodyPr wrap="square" rtlCol="0">
            <a:spAutoFit/>
          </a:bodyPr>
          <a:lstStyle/>
          <a:p>
            <a:pPr algn="just"/>
            <a:r>
              <a:rPr lang="en-US" b="1" dirty="0" smtClean="0">
                <a:solidFill>
                  <a:srgbClr val="FF0000"/>
                </a:solidFill>
                <a:latin typeface="Arial" pitchFamily="34" charset="0"/>
                <a:cs typeface="Arial" pitchFamily="34" charset="0"/>
              </a:rPr>
              <a:t>Market definition </a:t>
            </a:r>
            <a:r>
              <a:rPr lang="en-US" dirty="0" smtClean="0">
                <a:latin typeface="Arial" pitchFamily="34" charset="0"/>
                <a:cs typeface="Arial" pitchFamily="34" charset="0"/>
              </a:rPr>
              <a:t>is not an end in itself but </a:t>
            </a:r>
            <a:r>
              <a:rPr lang="en-US" b="1" dirty="0" smtClean="0">
                <a:solidFill>
                  <a:srgbClr val="FF0000"/>
                </a:solidFill>
                <a:latin typeface="Arial" pitchFamily="34" charset="0"/>
                <a:cs typeface="Arial" pitchFamily="34" charset="0"/>
              </a:rPr>
              <a:t>a tool to identify the strength of the competitive constraints a firm faces and to assess </a:t>
            </a:r>
            <a:r>
              <a:rPr lang="en-US" dirty="0" smtClean="0">
                <a:latin typeface="Arial" pitchFamily="34" charset="0"/>
                <a:cs typeface="Arial" pitchFamily="34" charset="0"/>
              </a:rPr>
              <a:t>the existence, the creation or the strengthening of market power and </a:t>
            </a:r>
            <a:r>
              <a:rPr lang="en-US" b="1" dirty="0" smtClean="0">
                <a:solidFill>
                  <a:srgbClr val="FF0000"/>
                </a:solidFill>
                <a:latin typeface="Arial" pitchFamily="34" charset="0"/>
                <a:cs typeface="Arial" pitchFamily="34" charset="0"/>
              </a:rPr>
              <a:t>the likelihood of possible anticompetitive effects. </a:t>
            </a: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One role of market definition in competition analysis is </a:t>
            </a:r>
            <a:r>
              <a:rPr lang="en-US" b="1" dirty="0" smtClean="0">
                <a:solidFill>
                  <a:srgbClr val="FF0000"/>
                </a:solidFill>
                <a:latin typeface="Arial" pitchFamily="34" charset="0"/>
                <a:cs typeface="Arial" pitchFamily="34" charset="0"/>
              </a:rPr>
              <a:t>to provide a crude first screen to classify competitive situations</a:t>
            </a:r>
            <a:r>
              <a:rPr lang="en-US" dirty="0" smtClean="0">
                <a:latin typeface="Arial" pitchFamily="34" charset="0"/>
                <a:cs typeface="Arial" pitchFamily="34" charset="0"/>
              </a:rPr>
              <a:t>, particularly mergers or abuse of dominance/</a:t>
            </a:r>
            <a:r>
              <a:rPr lang="en-US" dirty="0" err="1" smtClean="0">
                <a:latin typeface="Arial" pitchFamily="34" charset="0"/>
                <a:cs typeface="Arial" pitchFamily="34" charset="0"/>
              </a:rPr>
              <a:t>monopolisation</a:t>
            </a:r>
            <a:r>
              <a:rPr lang="en-US" dirty="0" smtClean="0">
                <a:latin typeface="Arial" pitchFamily="34" charset="0"/>
                <a:cs typeface="Arial" pitchFamily="34" charset="0"/>
              </a:rPr>
              <a:t> cases into those that give rise to competition concerns or even serious competition concerns and therefore justify closer scrutiny and those that do not.</a:t>
            </a:r>
          </a:p>
          <a:p>
            <a:pPr algn="just"/>
            <a:endParaRPr lang="en-US" dirty="0">
              <a:latin typeface="Arial" pitchFamily="34" charset="0"/>
              <a:cs typeface="Arial" pitchFamily="34" charset="0"/>
            </a:endParaRPr>
          </a:p>
          <a:p>
            <a:pPr algn="just"/>
            <a:endParaRPr lang="en-US" dirty="0" smtClean="0">
              <a:latin typeface="Arial" pitchFamily="34" charset="0"/>
              <a:cs typeface="Arial" pitchFamily="34" charset="0"/>
            </a:endParaRP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OECD Competition committee roundtable, Market Definition 2012 </a:t>
            </a:r>
            <a:endParaRPr lang="fr-FR"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548D498D-93F4-4BA0-B170-234187B2C0D6}" type="slidenum">
              <a:rPr lang="fr-FR" smtClean="0"/>
              <a:t>13</a:t>
            </a:fld>
            <a:endParaRPr lang="fr-F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09431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Autofit/>
          </a:bodyPr>
          <a:lstStyle/>
          <a:p>
            <a:r>
              <a:rPr lang="fr-FR" sz="3200" b="1" dirty="0" err="1" smtClean="0">
                <a:solidFill>
                  <a:srgbClr val="C00000"/>
                </a:solidFill>
              </a:rPr>
              <a:t>Hypothetical</a:t>
            </a:r>
            <a:r>
              <a:rPr lang="fr-FR" sz="3200" b="1" dirty="0" smtClean="0">
                <a:solidFill>
                  <a:srgbClr val="C00000"/>
                </a:solidFill>
              </a:rPr>
              <a:t> </a:t>
            </a:r>
            <a:r>
              <a:rPr lang="fr-FR" sz="3200" b="1" dirty="0" err="1" smtClean="0">
                <a:solidFill>
                  <a:srgbClr val="C00000"/>
                </a:solidFill>
              </a:rPr>
              <a:t>monopoly</a:t>
            </a:r>
            <a:r>
              <a:rPr lang="fr-FR" sz="3200" b="1" dirty="0" smtClean="0">
                <a:solidFill>
                  <a:srgbClr val="C00000"/>
                </a:solidFill>
              </a:rPr>
              <a:t> </a:t>
            </a:r>
            <a:r>
              <a:rPr lang="fr-FR" sz="3200" b="1" dirty="0" err="1">
                <a:solidFill>
                  <a:srgbClr val="C00000"/>
                </a:solidFill>
              </a:rPr>
              <a:t>e</a:t>
            </a:r>
            <a:r>
              <a:rPr lang="fr-FR" sz="3200" b="1" dirty="0" err="1" smtClean="0">
                <a:solidFill>
                  <a:srgbClr val="C00000"/>
                </a:solidFill>
              </a:rPr>
              <a:t>conomic</a:t>
            </a:r>
            <a:r>
              <a:rPr lang="fr-FR" sz="3200" b="1" dirty="0" smtClean="0">
                <a:solidFill>
                  <a:srgbClr val="C00000"/>
                </a:solidFill>
              </a:rPr>
              <a:t> test for </a:t>
            </a:r>
            <a:r>
              <a:rPr lang="fr-FR" sz="3200" b="1" dirty="0" err="1">
                <a:solidFill>
                  <a:srgbClr val="C00000"/>
                </a:solidFill>
              </a:rPr>
              <a:t>m</a:t>
            </a:r>
            <a:r>
              <a:rPr lang="fr-FR" sz="3200" b="1" dirty="0" err="1" smtClean="0">
                <a:solidFill>
                  <a:srgbClr val="C00000"/>
                </a:solidFill>
              </a:rPr>
              <a:t>arket</a:t>
            </a:r>
            <a:r>
              <a:rPr lang="fr-FR" sz="3200" b="1" dirty="0" smtClean="0">
                <a:solidFill>
                  <a:srgbClr val="C00000"/>
                </a:solidFill>
              </a:rPr>
              <a:t> </a:t>
            </a:r>
            <a:r>
              <a:rPr lang="fr-FR" sz="3200" b="1" dirty="0" err="1">
                <a:solidFill>
                  <a:srgbClr val="C00000"/>
                </a:solidFill>
              </a:rPr>
              <a:t>d</a:t>
            </a:r>
            <a:r>
              <a:rPr lang="fr-FR" sz="3200" b="1" dirty="0" err="1" smtClean="0">
                <a:solidFill>
                  <a:srgbClr val="C00000"/>
                </a:solidFill>
              </a:rPr>
              <a:t>efinition</a:t>
            </a:r>
            <a:endParaRPr lang="fr-FR" sz="3200" b="1" dirty="0">
              <a:solidFill>
                <a:srgbClr val="C00000"/>
              </a:solidFill>
            </a:endParaRPr>
          </a:p>
        </p:txBody>
      </p:sp>
      <p:sp>
        <p:nvSpPr>
          <p:cNvPr id="3" name="Rectangle 2"/>
          <p:cNvSpPr/>
          <p:nvPr/>
        </p:nvSpPr>
        <p:spPr>
          <a:xfrm>
            <a:off x="2012357" y="1484784"/>
            <a:ext cx="2376264" cy="9541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p:cNvSpPr txBox="1"/>
          <p:nvPr/>
        </p:nvSpPr>
        <p:spPr>
          <a:xfrm>
            <a:off x="1979712" y="1484783"/>
            <a:ext cx="2417550" cy="954107"/>
          </a:xfrm>
          <a:prstGeom prst="rect">
            <a:avLst/>
          </a:prstGeom>
          <a:noFill/>
        </p:spPr>
        <p:txBody>
          <a:bodyPr wrap="square" rtlCol="0">
            <a:spAutoFit/>
          </a:bodyPr>
          <a:lstStyle/>
          <a:p>
            <a:pPr algn="just"/>
            <a:r>
              <a:rPr lang="fr-FR" sz="1400" b="1" dirty="0" smtClean="0">
                <a:solidFill>
                  <a:srgbClr val="0070C0"/>
                </a:solidFill>
              </a:rPr>
              <a:t>Q1: Can </a:t>
            </a:r>
            <a:r>
              <a:rPr lang="fr-FR" sz="1400" b="1" dirty="0" err="1" smtClean="0">
                <a:solidFill>
                  <a:srgbClr val="0070C0"/>
                </a:solidFill>
              </a:rPr>
              <a:t>firm</a:t>
            </a:r>
            <a:r>
              <a:rPr lang="fr-FR" sz="1400" b="1" dirty="0" smtClean="0">
                <a:solidFill>
                  <a:srgbClr val="0070C0"/>
                </a:solidFill>
              </a:rPr>
              <a:t> </a:t>
            </a:r>
            <a:r>
              <a:rPr lang="fr-FR" sz="1400" b="1" u="sng" dirty="0" smtClean="0">
                <a:solidFill>
                  <a:srgbClr val="0070C0"/>
                </a:solidFill>
              </a:rPr>
              <a:t>A</a:t>
            </a:r>
            <a:r>
              <a:rPr lang="fr-FR" sz="1400" b="1" dirty="0" smtClean="0">
                <a:solidFill>
                  <a:srgbClr val="0070C0"/>
                </a:solidFill>
              </a:rPr>
              <a:t> </a:t>
            </a:r>
            <a:r>
              <a:rPr lang="fr-FR" sz="1400" b="1" dirty="0" err="1" smtClean="0">
                <a:solidFill>
                  <a:srgbClr val="0070C0"/>
                </a:solidFill>
              </a:rPr>
              <a:t>profitably</a:t>
            </a:r>
            <a:r>
              <a:rPr lang="fr-FR" sz="1400" b="1" dirty="0" smtClean="0">
                <a:solidFill>
                  <a:srgbClr val="0070C0"/>
                </a:solidFill>
              </a:rPr>
              <a:t> </a:t>
            </a:r>
            <a:r>
              <a:rPr lang="fr-FR" sz="1400" b="1" dirty="0" err="1" smtClean="0">
                <a:solidFill>
                  <a:srgbClr val="0070C0"/>
                </a:solidFill>
              </a:rPr>
              <a:t>increase</a:t>
            </a:r>
            <a:r>
              <a:rPr lang="fr-FR" sz="1400" b="1" dirty="0" smtClean="0">
                <a:solidFill>
                  <a:srgbClr val="0070C0"/>
                </a:solidFill>
              </a:rPr>
              <a:t> </a:t>
            </a:r>
            <a:r>
              <a:rPr lang="fr-FR" sz="1400" b="1" dirty="0" err="1" smtClean="0">
                <a:solidFill>
                  <a:srgbClr val="0070C0"/>
                </a:solidFill>
              </a:rPr>
              <a:t>its</a:t>
            </a:r>
            <a:r>
              <a:rPr lang="fr-FR" sz="1400" b="1" dirty="0" smtClean="0">
                <a:solidFill>
                  <a:srgbClr val="0070C0"/>
                </a:solidFill>
              </a:rPr>
              <a:t> </a:t>
            </a:r>
            <a:r>
              <a:rPr lang="fr-FR" sz="1400" b="1" dirty="0" err="1" smtClean="0">
                <a:solidFill>
                  <a:srgbClr val="0070C0"/>
                </a:solidFill>
              </a:rPr>
              <a:t>price</a:t>
            </a:r>
            <a:r>
              <a:rPr lang="fr-FR" sz="1400" b="1" dirty="0" smtClean="0">
                <a:solidFill>
                  <a:srgbClr val="0070C0"/>
                </a:solidFill>
              </a:rPr>
              <a:t> </a:t>
            </a:r>
            <a:r>
              <a:rPr lang="fr-FR" sz="1400" b="1" dirty="0" err="1" smtClean="0"/>
              <a:t>permanently</a:t>
            </a:r>
            <a:r>
              <a:rPr lang="fr-FR" sz="1400" b="1" dirty="0" smtClean="0"/>
              <a:t> by 5%  </a:t>
            </a:r>
            <a:r>
              <a:rPr lang="fr-FR" sz="1400" b="1" dirty="0" err="1" smtClean="0"/>
              <a:t>above</a:t>
            </a:r>
            <a:r>
              <a:rPr lang="fr-FR" sz="1400" b="1" dirty="0" smtClean="0"/>
              <a:t> the </a:t>
            </a:r>
            <a:r>
              <a:rPr lang="fr-FR" sz="1400" b="1" dirty="0" err="1" smtClean="0"/>
              <a:t>competitivel</a:t>
            </a:r>
            <a:r>
              <a:rPr lang="fr-FR" sz="1400" b="1" dirty="0" smtClean="0"/>
              <a:t> </a:t>
            </a:r>
            <a:r>
              <a:rPr lang="fr-FR" sz="1400" b="1" dirty="0" err="1" smtClean="0"/>
              <a:t>level</a:t>
            </a:r>
            <a:r>
              <a:rPr lang="fr-FR" sz="1400" b="1" dirty="0" smtClean="0"/>
              <a:t>?</a:t>
            </a:r>
            <a:endParaRPr lang="fr-FR" sz="1400" b="1" dirty="0"/>
          </a:p>
        </p:txBody>
      </p:sp>
      <p:cxnSp>
        <p:nvCxnSpPr>
          <p:cNvPr id="6" name="Straight Arrow Connector 5"/>
          <p:cNvCxnSpPr>
            <a:stCxn id="3" idx="2"/>
          </p:cNvCxnSpPr>
          <p:nvPr/>
        </p:nvCxnSpPr>
        <p:spPr>
          <a:xfrm flipH="1">
            <a:off x="2698511" y="2438891"/>
            <a:ext cx="501978" cy="6458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666330" y="2636912"/>
            <a:ext cx="609526" cy="307777"/>
          </a:xfrm>
          <a:prstGeom prst="rect">
            <a:avLst/>
          </a:prstGeom>
          <a:noFill/>
        </p:spPr>
        <p:txBody>
          <a:bodyPr wrap="none" rtlCol="0">
            <a:spAutoFit/>
          </a:bodyPr>
          <a:lstStyle/>
          <a:p>
            <a:r>
              <a:rPr lang="fr-FR" sz="1400" b="1" dirty="0" smtClean="0"/>
              <a:t> </a:t>
            </a:r>
            <a:r>
              <a:rPr lang="fr-FR" sz="1400" b="1" dirty="0" smtClean="0">
                <a:solidFill>
                  <a:srgbClr val="FF0000"/>
                </a:solidFill>
              </a:rPr>
              <a:t>If </a:t>
            </a:r>
            <a:r>
              <a:rPr lang="fr-FR" sz="1400" b="1" dirty="0" err="1" smtClean="0">
                <a:solidFill>
                  <a:srgbClr val="FF0000"/>
                </a:solidFill>
              </a:rPr>
              <a:t>Yes</a:t>
            </a:r>
            <a:endParaRPr lang="fr-FR" sz="1400" b="1" dirty="0">
              <a:solidFill>
                <a:srgbClr val="FF0000"/>
              </a:solidFill>
            </a:endParaRPr>
          </a:p>
        </p:txBody>
      </p:sp>
      <p:sp>
        <p:nvSpPr>
          <p:cNvPr id="8" name="Rectangle 7"/>
          <p:cNvSpPr/>
          <p:nvPr/>
        </p:nvSpPr>
        <p:spPr>
          <a:xfrm>
            <a:off x="467544" y="3031054"/>
            <a:ext cx="2376264" cy="9732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extBox 8"/>
          <p:cNvSpPr txBox="1"/>
          <p:nvPr/>
        </p:nvSpPr>
        <p:spPr>
          <a:xfrm>
            <a:off x="467544" y="2996952"/>
            <a:ext cx="2376265" cy="954107"/>
          </a:xfrm>
          <a:prstGeom prst="rect">
            <a:avLst/>
          </a:prstGeom>
          <a:noFill/>
        </p:spPr>
        <p:txBody>
          <a:bodyPr wrap="square" rtlCol="0">
            <a:spAutoFit/>
          </a:bodyPr>
          <a:lstStyle/>
          <a:p>
            <a:pPr algn="just"/>
            <a:r>
              <a:rPr lang="fr-FR" sz="1400" b="1" dirty="0" err="1" smtClean="0"/>
              <a:t>Firm</a:t>
            </a:r>
            <a:r>
              <a:rPr lang="fr-FR" sz="1400" b="1" dirty="0" smtClean="0"/>
              <a:t> A </a:t>
            </a:r>
            <a:r>
              <a:rPr lang="fr-FR" sz="1400" b="1" dirty="0" err="1" smtClean="0"/>
              <a:t>does</a:t>
            </a:r>
            <a:r>
              <a:rPr lang="fr-FR" sz="1400" b="1" dirty="0" smtClean="0"/>
              <a:t> not face a </a:t>
            </a:r>
            <a:r>
              <a:rPr lang="fr-FR" sz="1400" b="1" dirty="0" err="1" smtClean="0"/>
              <a:t>competitive</a:t>
            </a:r>
            <a:r>
              <a:rPr lang="fr-FR" sz="1400" b="1" dirty="0" smtClean="0"/>
              <a:t>  </a:t>
            </a:r>
            <a:r>
              <a:rPr lang="fr-FR" sz="1400" b="1" dirty="0" err="1" smtClean="0"/>
              <a:t>constraint</a:t>
            </a:r>
            <a:r>
              <a:rPr lang="fr-FR" sz="1400" b="1" dirty="0" smtClean="0"/>
              <a:t> .</a:t>
            </a:r>
          </a:p>
          <a:p>
            <a:pPr algn="just"/>
            <a:r>
              <a:rPr lang="fr-FR" sz="1400" b="1" dirty="0" smtClean="0">
                <a:solidFill>
                  <a:srgbClr val="FF0000"/>
                </a:solidFill>
              </a:rPr>
              <a:t>The </a:t>
            </a:r>
            <a:r>
              <a:rPr lang="fr-FR" sz="1400" b="1" dirty="0" err="1" smtClean="0">
                <a:solidFill>
                  <a:srgbClr val="FF0000"/>
                </a:solidFill>
              </a:rPr>
              <a:t>market</a:t>
            </a:r>
            <a:r>
              <a:rPr lang="fr-FR" sz="1400" b="1" dirty="0" smtClean="0">
                <a:solidFill>
                  <a:srgbClr val="FF0000"/>
                </a:solidFill>
              </a:rPr>
              <a:t> </a:t>
            </a:r>
            <a:r>
              <a:rPr lang="fr-FR" sz="1400" b="1" dirty="0" err="1" smtClean="0">
                <a:solidFill>
                  <a:srgbClr val="FF0000"/>
                </a:solidFill>
              </a:rPr>
              <a:t>is</a:t>
            </a:r>
            <a:r>
              <a:rPr lang="fr-FR" sz="1400" b="1" dirty="0" smtClean="0">
                <a:solidFill>
                  <a:srgbClr val="FF0000"/>
                </a:solidFill>
              </a:rPr>
              <a:t> the </a:t>
            </a:r>
            <a:r>
              <a:rPr lang="fr-FR" sz="1400" b="1" dirty="0" err="1" smtClean="0">
                <a:solidFill>
                  <a:srgbClr val="FF0000"/>
                </a:solidFill>
              </a:rPr>
              <a:t>market</a:t>
            </a:r>
            <a:r>
              <a:rPr lang="fr-FR" sz="1400" b="1" dirty="0" smtClean="0">
                <a:solidFill>
                  <a:srgbClr val="FF0000"/>
                </a:solidFill>
              </a:rPr>
              <a:t> for </a:t>
            </a:r>
            <a:r>
              <a:rPr lang="fr-FR" sz="1400" b="1" dirty="0" err="1" smtClean="0">
                <a:solidFill>
                  <a:srgbClr val="FF0000"/>
                </a:solidFill>
              </a:rPr>
              <a:t>product</a:t>
            </a:r>
            <a:r>
              <a:rPr lang="fr-FR" sz="1400" b="1" dirty="0" smtClean="0">
                <a:solidFill>
                  <a:srgbClr val="FF0000"/>
                </a:solidFill>
              </a:rPr>
              <a:t> of </a:t>
            </a:r>
            <a:r>
              <a:rPr lang="fr-FR" sz="1400" b="1" dirty="0" err="1" smtClean="0">
                <a:solidFill>
                  <a:srgbClr val="FF0000"/>
                </a:solidFill>
              </a:rPr>
              <a:t>firm</a:t>
            </a:r>
            <a:r>
              <a:rPr lang="fr-FR" sz="1400" b="1" dirty="0" smtClean="0">
                <a:solidFill>
                  <a:srgbClr val="FF0000"/>
                </a:solidFill>
              </a:rPr>
              <a:t> </a:t>
            </a:r>
            <a:r>
              <a:rPr lang="fr-FR" sz="1400" b="1" u="sng" dirty="0" smtClean="0">
                <a:solidFill>
                  <a:srgbClr val="FF0000"/>
                </a:solidFill>
              </a:rPr>
              <a:t> A</a:t>
            </a:r>
            <a:endParaRPr lang="fr-FR" sz="1400" b="1" u="sng" dirty="0">
              <a:solidFill>
                <a:srgbClr val="FF0000"/>
              </a:solidFill>
            </a:endParaRPr>
          </a:p>
        </p:txBody>
      </p:sp>
      <p:cxnSp>
        <p:nvCxnSpPr>
          <p:cNvPr id="11" name="Straight Arrow Connector 10"/>
          <p:cNvCxnSpPr>
            <a:stCxn id="3" idx="2"/>
          </p:cNvCxnSpPr>
          <p:nvPr/>
        </p:nvCxnSpPr>
        <p:spPr>
          <a:xfrm>
            <a:off x="3200489" y="2438891"/>
            <a:ext cx="1196773" cy="8986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341052" y="3410419"/>
            <a:ext cx="2376264" cy="9006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extBox 13"/>
          <p:cNvSpPr txBox="1"/>
          <p:nvPr/>
        </p:nvSpPr>
        <p:spPr>
          <a:xfrm>
            <a:off x="3340427" y="2649686"/>
            <a:ext cx="2113671" cy="738664"/>
          </a:xfrm>
          <a:prstGeom prst="rect">
            <a:avLst/>
          </a:prstGeom>
          <a:noFill/>
        </p:spPr>
        <p:txBody>
          <a:bodyPr wrap="square" rtlCol="0">
            <a:spAutoFit/>
          </a:bodyPr>
          <a:lstStyle/>
          <a:p>
            <a:r>
              <a:rPr lang="en-US" sz="1400" b="1" dirty="0" smtClean="0">
                <a:solidFill>
                  <a:srgbClr val="0070C0"/>
                </a:solidFill>
              </a:rPr>
              <a:t>If No </a:t>
            </a:r>
            <a:r>
              <a:rPr lang="en-US" sz="1400" b="1" dirty="0" smtClean="0"/>
              <a:t>because consumers would switch to firm B’s  products</a:t>
            </a:r>
          </a:p>
        </p:txBody>
      </p:sp>
      <p:sp>
        <p:nvSpPr>
          <p:cNvPr id="19" name="TextBox 18"/>
          <p:cNvSpPr txBox="1"/>
          <p:nvPr/>
        </p:nvSpPr>
        <p:spPr>
          <a:xfrm>
            <a:off x="4283968" y="3356992"/>
            <a:ext cx="2376264" cy="954107"/>
          </a:xfrm>
          <a:prstGeom prst="rect">
            <a:avLst/>
          </a:prstGeom>
          <a:noFill/>
        </p:spPr>
        <p:txBody>
          <a:bodyPr wrap="square" rtlCol="0">
            <a:spAutoFit/>
          </a:bodyPr>
          <a:lstStyle/>
          <a:p>
            <a:pPr algn="just"/>
            <a:r>
              <a:rPr lang="en-US" sz="1400" b="1" dirty="0" smtClean="0">
                <a:solidFill>
                  <a:srgbClr val="0070C0"/>
                </a:solidFill>
              </a:rPr>
              <a:t>Q2: Can firm </a:t>
            </a:r>
            <a:r>
              <a:rPr lang="en-US" sz="1400" b="1" u="sng" dirty="0" smtClean="0">
                <a:solidFill>
                  <a:srgbClr val="0070C0"/>
                </a:solidFill>
              </a:rPr>
              <a:t>A and B </a:t>
            </a:r>
            <a:r>
              <a:rPr lang="en-US" sz="1400" b="1" dirty="0" smtClean="0">
                <a:solidFill>
                  <a:srgbClr val="0070C0"/>
                </a:solidFill>
              </a:rPr>
              <a:t>profitably increase their price  </a:t>
            </a:r>
            <a:r>
              <a:rPr lang="en-US" sz="1400" b="1" dirty="0" smtClean="0"/>
              <a:t>permanently by 5% above the competitive level?</a:t>
            </a:r>
            <a:endParaRPr lang="fr-FR" sz="1400" b="1" dirty="0"/>
          </a:p>
        </p:txBody>
      </p:sp>
      <p:cxnSp>
        <p:nvCxnSpPr>
          <p:cNvPr id="21" name="Straight Arrow Connector 20"/>
          <p:cNvCxnSpPr>
            <a:stCxn id="12" idx="2"/>
          </p:cNvCxnSpPr>
          <p:nvPr/>
        </p:nvCxnSpPr>
        <p:spPr>
          <a:xfrm flipH="1">
            <a:off x="4626268" y="4311099"/>
            <a:ext cx="902916" cy="1061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0" y="4797152"/>
            <a:ext cx="622350" cy="369332"/>
          </a:xfrm>
          <a:prstGeom prst="rect">
            <a:avLst/>
          </a:prstGeom>
          <a:noFill/>
        </p:spPr>
        <p:txBody>
          <a:bodyPr wrap="none" rtlCol="0">
            <a:spAutoFit/>
          </a:bodyPr>
          <a:lstStyle/>
          <a:p>
            <a:r>
              <a:rPr lang="fr-FR" dirty="0" smtClean="0"/>
              <a:t> </a:t>
            </a:r>
            <a:r>
              <a:rPr lang="fr-FR" sz="1400" b="1" dirty="0" smtClean="0">
                <a:solidFill>
                  <a:srgbClr val="FF0000"/>
                </a:solidFill>
              </a:rPr>
              <a:t>If </a:t>
            </a:r>
            <a:r>
              <a:rPr lang="fr-FR" sz="1400" b="1" dirty="0" err="1" smtClean="0">
                <a:solidFill>
                  <a:srgbClr val="FF0000"/>
                </a:solidFill>
              </a:rPr>
              <a:t>Yes</a:t>
            </a:r>
            <a:endParaRPr lang="fr-FR" sz="1400" b="1" dirty="0">
              <a:solidFill>
                <a:srgbClr val="FF0000"/>
              </a:solidFill>
            </a:endParaRPr>
          </a:p>
        </p:txBody>
      </p:sp>
      <p:sp>
        <p:nvSpPr>
          <p:cNvPr id="23" name="Rectangle 22"/>
          <p:cNvSpPr/>
          <p:nvPr/>
        </p:nvSpPr>
        <p:spPr>
          <a:xfrm>
            <a:off x="2722853" y="5589240"/>
            <a:ext cx="2353204" cy="954107"/>
          </a:xfrm>
          <a:prstGeom prst="rect">
            <a:avLst/>
          </a:prstGeom>
        </p:spPr>
        <p:txBody>
          <a:bodyPr wrap="square">
            <a:spAutoFit/>
          </a:bodyPr>
          <a:lstStyle/>
          <a:p>
            <a:pPr algn="just"/>
            <a:r>
              <a:rPr lang="en-US" sz="1400" b="1" dirty="0" smtClean="0"/>
              <a:t>Firm A  and B do not face a competitive  constraint. </a:t>
            </a:r>
            <a:r>
              <a:rPr lang="en-US" sz="1400" b="1" dirty="0" smtClean="0">
                <a:solidFill>
                  <a:srgbClr val="FF0000"/>
                </a:solidFill>
              </a:rPr>
              <a:t>The market is the market for products of firms  </a:t>
            </a:r>
            <a:r>
              <a:rPr lang="en-US" sz="1400" b="1" u="sng" dirty="0" smtClean="0">
                <a:solidFill>
                  <a:srgbClr val="FF0000"/>
                </a:solidFill>
              </a:rPr>
              <a:t>A and B</a:t>
            </a:r>
            <a:endParaRPr lang="en-US" sz="1400" b="1" u="sng" dirty="0">
              <a:solidFill>
                <a:srgbClr val="FF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4169" y="5660668"/>
            <a:ext cx="240188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5" name="Straight Arrow Connector 24"/>
          <p:cNvCxnSpPr>
            <a:stCxn id="12" idx="2"/>
          </p:cNvCxnSpPr>
          <p:nvPr/>
        </p:nvCxnSpPr>
        <p:spPr>
          <a:xfrm>
            <a:off x="5529184" y="4311099"/>
            <a:ext cx="1188132" cy="11889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436096" y="4581128"/>
            <a:ext cx="2592288" cy="738664"/>
          </a:xfrm>
          <a:prstGeom prst="rect">
            <a:avLst/>
          </a:prstGeom>
          <a:noFill/>
        </p:spPr>
        <p:txBody>
          <a:bodyPr wrap="square" rtlCol="0">
            <a:spAutoFit/>
          </a:bodyPr>
          <a:lstStyle/>
          <a:p>
            <a:r>
              <a:rPr lang="fr-FR" sz="1400" b="1" dirty="0" smtClean="0">
                <a:solidFill>
                  <a:srgbClr val="0070C0"/>
                </a:solidFill>
              </a:rPr>
              <a:t>If No </a:t>
            </a:r>
            <a:r>
              <a:rPr lang="fr-FR" sz="1400" b="1" dirty="0" err="1" smtClean="0"/>
              <a:t>because</a:t>
            </a:r>
            <a:r>
              <a:rPr lang="fr-FR" sz="1400" b="1" dirty="0" smtClean="0"/>
              <a:t> </a:t>
            </a:r>
            <a:r>
              <a:rPr lang="fr-FR" sz="1400" b="1" dirty="0" err="1" smtClean="0"/>
              <a:t>consumers</a:t>
            </a:r>
            <a:r>
              <a:rPr lang="fr-FR" sz="1400" b="1" dirty="0" smtClean="0"/>
              <a:t> </a:t>
            </a:r>
          </a:p>
          <a:p>
            <a:r>
              <a:rPr lang="fr-FR" sz="1400" b="1" dirty="0" err="1" smtClean="0"/>
              <a:t>would</a:t>
            </a:r>
            <a:r>
              <a:rPr lang="fr-FR" sz="1400" b="1" dirty="0" smtClean="0"/>
              <a:t>  switch to </a:t>
            </a:r>
            <a:r>
              <a:rPr lang="fr-FR" sz="1400" b="1" dirty="0" err="1" smtClean="0"/>
              <a:t>firm</a:t>
            </a:r>
            <a:r>
              <a:rPr lang="fr-FR" sz="1400" b="1" dirty="0" smtClean="0"/>
              <a:t> C’s </a:t>
            </a:r>
            <a:r>
              <a:rPr lang="fr-FR" sz="1400" b="1" dirty="0" err="1" smtClean="0"/>
              <a:t>product</a:t>
            </a:r>
            <a:endParaRPr lang="fr-FR" sz="1400" b="1" dirty="0"/>
          </a:p>
        </p:txBody>
      </p:sp>
      <p:sp>
        <p:nvSpPr>
          <p:cNvPr id="28" name="Rectangle 27"/>
          <p:cNvSpPr/>
          <p:nvPr/>
        </p:nvSpPr>
        <p:spPr>
          <a:xfrm>
            <a:off x="6621909" y="5445224"/>
            <a:ext cx="2414587" cy="9935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TextBox 30"/>
          <p:cNvSpPr txBox="1"/>
          <p:nvPr/>
        </p:nvSpPr>
        <p:spPr>
          <a:xfrm>
            <a:off x="6588224" y="5445224"/>
            <a:ext cx="2448272" cy="1169551"/>
          </a:xfrm>
          <a:prstGeom prst="rect">
            <a:avLst/>
          </a:prstGeom>
          <a:noFill/>
        </p:spPr>
        <p:txBody>
          <a:bodyPr wrap="square" rtlCol="0">
            <a:spAutoFit/>
          </a:bodyPr>
          <a:lstStyle/>
          <a:p>
            <a:pPr algn="just"/>
            <a:r>
              <a:rPr lang="fr-FR" sz="1400" b="1" dirty="0" smtClean="0">
                <a:solidFill>
                  <a:srgbClr val="0070C0"/>
                </a:solidFill>
              </a:rPr>
              <a:t>Q3:  Can </a:t>
            </a:r>
            <a:r>
              <a:rPr lang="fr-FR" sz="1400" b="1" dirty="0" err="1" smtClean="0">
                <a:solidFill>
                  <a:srgbClr val="0070C0"/>
                </a:solidFill>
              </a:rPr>
              <a:t>firm</a:t>
            </a:r>
            <a:r>
              <a:rPr lang="fr-FR" sz="1400" b="1" dirty="0" smtClean="0">
                <a:solidFill>
                  <a:srgbClr val="0070C0"/>
                </a:solidFill>
              </a:rPr>
              <a:t> </a:t>
            </a:r>
            <a:r>
              <a:rPr lang="fr-FR" sz="1400" b="1" u="sng" dirty="0" smtClean="0">
                <a:solidFill>
                  <a:srgbClr val="0070C0"/>
                </a:solidFill>
              </a:rPr>
              <a:t>A, B and C </a:t>
            </a:r>
            <a:r>
              <a:rPr lang="fr-FR" sz="1400" b="1" dirty="0" err="1" smtClean="0">
                <a:solidFill>
                  <a:srgbClr val="0070C0"/>
                </a:solidFill>
              </a:rPr>
              <a:t>profitably</a:t>
            </a:r>
            <a:r>
              <a:rPr lang="fr-FR" sz="1400" b="1" dirty="0" smtClean="0">
                <a:solidFill>
                  <a:srgbClr val="0070C0"/>
                </a:solidFill>
              </a:rPr>
              <a:t>  </a:t>
            </a:r>
            <a:r>
              <a:rPr lang="fr-FR" sz="1400" b="1" dirty="0" err="1" smtClean="0">
                <a:solidFill>
                  <a:srgbClr val="0070C0"/>
                </a:solidFill>
              </a:rPr>
              <a:t>increase</a:t>
            </a:r>
            <a:r>
              <a:rPr lang="fr-FR" sz="1400" b="1" dirty="0" smtClean="0">
                <a:solidFill>
                  <a:srgbClr val="0070C0"/>
                </a:solidFill>
              </a:rPr>
              <a:t> </a:t>
            </a:r>
            <a:r>
              <a:rPr lang="fr-FR" sz="1400" b="1" dirty="0" err="1">
                <a:solidFill>
                  <a:srgbClr val="0070C0"/>
                </a:solidFill>
              </a:rPr>
              <a:t>t</a:t>
            </a:r>
            <a:r>
              <a:rPr lang="fr-FR" sz="1400" b="1" dirty="0" err="1" smtClean="0">
                <a:solidFill>
                  <a:srgbClr val="0070C0"/>
                </a:solidFill>
              </a:rPr>
              <a:t>heir</a:t>
            </a:r>
            <a:r>
              <a:rPr lang="fr-FR" sz="1400" b="1" dirty="0" smtClean="0">
                <a:solidFill>
                  <a:srgbClr val="0070C0"/>
                </a:solidFill>
              </a:rPr>
              <a:t> </a:t>
            </a:r>
            <a:r>
              <a:rPr lang="fr-FR" sz="1400" b="1" dirty="0" err="1" smtClean="0">
                <a:solidFill>
                  <a:srgbClr val="0070C0"/>
                </a:solidFill>
              </a:rPr>
              <a:t>price</a:t>
            </a:r>
            <a:r>
              <a:rPr lang="fr-FR" sz="1400" b="1" dirty="0" smtClean="0">
                <a:solidFill>
                  <a:srgbClr val="0070C0"/>
                </a:solidFill>
              </a:rPr>
              <a:t> </a:t>
            </a:r>
            <a:r>
              <a:rPr lang="fr-FR" sz="1400" b="1" dirty="0" err="1" smtClean="0"/>
              <a:t>permanently</a:t>
            </a:r>
            <a:r>
              <a:rPr lang="fr-FR" sz="1400" b="1" dirty="0"/>
              <a:t> </a:t>
            </a:r>
            <a:r>
              <a:rPr lang="fr-FR" sz="1400" b="1" dirty="0" smtClean="0"/>
              <a:t>by 5% </a:t>
            </a:r>
            <a:r>
              <a:rPr lang="fr-FR" sz="1400" b="1" dirty="0" err="1" smtClean="0"/>
              <a:t>above</a:t>
            </a:r>
            <a:r>
              <a:rPr lang="fr-FR" sz="1400" b="1" dirty="0" smtClean="0"/>
              <a:t> the </a:t>
            </a:r>
            <a:r>
              <a:rPr lang="fr-FR" sz="1400" b="1" dirty="0" err="1" smtClean="0"/>
              <a:t>competitive</a:t>
            </a:r>
            <a:r>
              <a:rPr lang="fr-FR" sz="1400" b="1" dirty="0" smtClean="0"/>
              <a:t> </a:t>
            </a:r>
            <a:r>
              <a:rPr lang="fr-FR" sz="1400" b="1" dirty="0" err="1" smtClean="0"/>
              <a:t>level</a:t>
            </a:r>
            <a:r>
              <a:rPr lang="fr-FR" sz="1400" b="1" dirty="0" smtClean="0"/>
              <a:t>?</a:t>
            </a:r>
          </a:p>
          <a:p>
            <a:pPr algn="just"/>
            <a:endParaRPr lang="fr-FR" sz="1400" b="1" dirty="0"/>
          </a:p>
        </p:txBody>
      </p:sp>
      <p:cxnSp>
        <p:nvCxnSpPr>
          <p:cNvPr id="40" name="Straight Connector 39"/>
          <p:cNvCxnSpPr/>
          <p:nvPr/>
        </p:nvCxnSpPr>
        <p:spPr>
          <a:xfrm>
            <a:off x="7829202" y="6438726"/>
            <a:ext cx="487214" cy="41927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7308304" y="6438726"/>
            <a:ext cx="504056" cy="419274"/>
          </a:xfrm>
          <a:prstGeom prst="line">
            <a:avLst/>
          </a:prstGeom>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12"/>
          </p:nvPr>
        </p:nvSpPr>
        <p:spPr/>
        <p:txBody>
          <a:bodyPr/>
          <a:lstStyle/>
          <a:p>
            <a:fld id="{548D498D-93F4-4BA0-B170-234187B2C0D6}" type="slidenum">
              <a:rPr lang="fr-FR" smtClean="0"/>
              <a:t>14</a:t>
            </a:fld>
            <a:endParaRPr lang="fr-F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98078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3200" b="1" dirty="0" err="1" smtClean="0">
                <a:solidFill>
                  <a:srgbClr val="C00000"/>
                </a:solidFill>
                <a:latin typeface="Arial" pitchFamily="34" charset="0"/>
                <a:cs typeface="Arial" pitchFamily="34" charset="0"/>
              </a:rPr>
              <a:t>Market</a:t>
            </a:r>
            <a:r>
              <a:rPr lang="fr-FR" sz="3200" b="1" dirty="0" smtClean="0">
                <a:solidFill>
                  <a:srgbClr val="C00000"/>
                </a:solidFill>
                <a:latin typeface="Arial" pitchFamily="34" charset="0"/>
                <a:cs typeface="Arial" pitchFamily="34" charset="0"/>
              </a:rPr>
              <a:t> power</a:t>
            </a:r>
            <a:endParaRPr lang="fr-FR" b="1" dirty="0">
              <a:solidFill>
                <a:srgbClr val="C00000"/>
              </a:solidFill>
              <a:latin typeface="Arial" pitchFamily="34" charset="0"/>
              <a:cs typeface="Arial" pitchFamily="34" charset="0"/>
            </a:endParaRPr>
          </a:p>
        </p:txBody>
      </p:sp>
      <p:sp>
        <p:nvSpPr>
          <p:cNvPr id="3" name="TextBox 2"/>
          <p:cNvSpPr txBox="1"/>
          <p:nvPr/>
        </p:nvSpPr>
        <p:spPr>
          <a:xfrm>
            <a:off x="395536" y="2060848"/>
            <a:ext cx="8352928" cy="3416320"/>
          </a:xfrm>
          <a:prstGeom prst="rect">
            <a:avLst/>
          </a:prstGeom>
          <a:noFill/>
        </p:spPr>
        <p:txBody>
          <a:bodyPr wrap="square" rtlCol="0">
            <a:spAutoFit/>
          </a:bodyPr>
          <a:lstStyle/>
          <a:p>
            <a:r>
              <a:rPr lang="en-US" b="1" dirty="0" smtClean="0">
                <a:solidFill>
                  <a:srgbClr val="FF0000"/>
                </a:solidFill>
                <a:latin typeface="Arial" pitchFamily="34" charset="0"/>
                <a:cs typeface="Arial" pitchFamily="34" charset="0"/>
              </a:rPr>
              <a:t>Market power is defined as the ability of the firm to keep the price above the long-run competitive level.</a:t>
            </a:r>
          </a:p>
          <a:p>
            <a:endParaRPr lang="en-US" dirty="0">
              <a:latin typeface="Arial" pitchFamily="34" charset="0"/>
              <a:cs typeface="Arial" pitchFamily="34" charset="0"/>
            </a:endParaRPr>
          </a:p>
          <a:p>
            <a:r>
              <a:rPr lang="en-US" dirty="0" smtClean="0">
                <a:latin typeface="Arial" pitchFamily="34" charset="0"/>
                <a:cs typeface="Arial" pitchFamily="34" charset="0"/>
              </a:rPr>
              <a:t>A monopolist ( a firm which has no competition on a relevant market and is protected by barriers to entry has market power).</a:t>
            </a:r>
          </a:p>
          <a:p>
            <a:endParaRPr lang="en-US" dirty="0">
              <a:latin typeface="Arial" pitchFamily="34" charset="0"/>
              <a:cs typeface="Arial" pitchFamily="34" charset="0"/>
            </a:endParaRPr>
          </a:p>
          <a:p>
            <a:r>
              <a:rPr lang="en-US" dirty="0" smtClean="0">
                <a:latin typeface="Arial" pitchFamily="34" charset="0"/>
                <a:cs typeface="Arial" pitchFamily="34" charset="0"/>
              </a:rPr>
              <a:t>A dominant firm which has only small and weak competitors on the relevant market and is protected by barriers to entry </a:t>
            </a:r>
            <a:r>
              <a:rPr lang="en-US" dirty="0">
                <a:latin typeface="Arial" pitchFamily="34" charset="0"/>
                <a:cs typeface="Arial" pitchFamily="34" charset="0"/>
              </a:rPr>
              <a:t> </a:t>
            </a:r>
            <a:r>
              <a:rPr lang="en-US" dirty="0" smtClean="0">
                <a:latin typeface="Arial" pitchFamily="34" charset="0"/>
                <a:cs typeface="Arial" pitchFamily="34" charset="0"/>
              </a:rPr>
              <a:t>may have market power.</a:t>
            </a:r>
          </a:p>
          <a:p>
            <a:endParaRPr lang="en-US" dirty="0">
              <a:latin typeface="Arial" pitchFamily="34" charset="0"/>
              <a:cs typeface="Arial" pitchFamily="34" charset="0"/>
            </a:endParaRPr>
          </a:p>
          <a:p>
            <a:r>
              <a:rPr lang="en-US" dirty="0" smtClean="0">
                <a:latin typeface="Arial" pitchFamily="34" charset="0"/>
                <a:cs typeface="Arial" pitchFamily="34" charset="0"/>
              </a:rPr>
              <a:t>The members of a cartel who act together may have collectively market power.</a:t>
            </a:r>
          </a:p>
          <a:p>
            <a:endParaRPr lang="en-US" dirty="0"/>
          </a:p>
          <a:p>
            <a:endParaRPr lang="fr-FR" dirty="0"/>
          </a:p>
        </p:txBody>
      </p:sp>
      <p:sp>
        <p:nvSpPr>
          <p:cNvPr id="4" name="Slide Number Placeholder 3"/>
          <p:cNvSpPr>
            <a:spLocks noGrp="1"/>
          </p:cNvSpPr>
          <p:nvPr>
            <p:ph type="sldNum" sz="quarter" idx="12"/>
          </p:nvPr>
        </p:nvSpPr>
        <p:spPr/>
        <p:txBody>
          <a:bodyPr/>
          <a:lstStyle/>
          <a:p>
            <a:fld id="{548D498D-93F4-4BA0-B170-234187B2C0D6}" type="slidenum">
              <a:rPr lang="fr-FR" smtClean="0"/>
              <a:t>15</a:t>
            </a:fld>
            <a:endParaRPr lang="fr-F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72649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fr-FR" sz="3200" b="1" dirty="0" smtClean="0">
                <a:solidFill>
                  <a:srgbClr val="C00000"/>
                </a:solidFill>
              </a:rPr>
              <a:t>Consumer surplus</a:t>
            </a:r>
            <a:endParaRPr lang="fr-FR" b="1" dirty="0">
              <a:solidFill>
                <a:srgbClr val="C00000"/>
              </a:solidFill>
            </a:endParaRPr>
          </a:p>
        </p:txBody>
      </p:sp>
      <p:sp>
        <p:nvSpPr>
          <p:cNvPr id="3" name="TextBox 2"/>
          <p:cNvSpPr txBox="1"/>
          <p:nvPr/>
        </p:nvSpPr>
        <p:spPr>
          <a:xfrm>
            <a:off x="395536" y="1607889"/>
            <a:ext cx="8640960" cy="3693319"/>
          </a:xfrm>
          <a:prstGeom prst="rect">
            <a:avLst/>
          </a:prstGeom>
          <a:noFill/>
        </p:spPr>
        <p:txBody>
          <a:bodyPr wrap="square" rtlCol="0">
            <a:spAutoFit/>
          </a:bodyPr>
          <a:lstStyle/>
          <a:p>
            <a:pPr algn="just"/>
            <a:r>
              <a:rPr lang="en-US" dirty="0" smtClean="0">
                <a:latin typeface="Arial" pitchFamily="34" charset="0"/>
                <a:cs typeface="Arial" pitchFamily="34" charset="0"/>
              </a:rPr>
              <a:t>Imagine </a:t>
            </a:r>
            <a:r>
              <a:rPr lang="en-US" dirty="0">
                <a:latin typeface="Arial" pitchFamily="34" charset="0"/>
                <a:cs typeface="Arial" pitchFamily="34" charset="0"/>
              </a:rPr>
              <a:t>you are going to an Electronics store to buy a new flat panel TV. </a:t>
            </a:r>
            <a:endParaRPr lang="en-US" dirty="0" smtClean="0">
              <a:latin typeface="Arial" pitchFamily="34" charset="0"/>
              <a:cs typeface="Arial" pitchFamily="34" charset="0"/>
            </a:endParaRP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Before </a:t>
            </a:r>
            <a:r>
              <a:rPr lang="en-US" dirty="0">
                <a:latin typeface="Arial" pitchFamily="34" charset="0"/>
                <a:cs typeface="Arial" pitchFamily="34" charset="0"/>
              </a:rPr>
              <a:t>you go to the store, you decide to yourself that you are not going to pay more than $750 for a TV.  This $750 is your </a:t>
            </a:r>
            <a:r>
              <a:rPr lang="en-US" b="1" dirty="0">
                <a:solidFill>
                  <a:srgbClr val="FF0000"/>
                </a:solidFill>
                <a:latin typeface="Arial" pitchFamily="34" charset="0"/>
                <a:cs typeface="Arial" pitchFamily="34" charset="0"/>
              </a:rPr>
              <a:t>maximum willingness</a:t>
            </a:r>
            <a:r>
              <a:rPr lang="en-US" dirty="0">
                <a:solidFill>
                  <a:srgbClr val="FF0000"/>
                </a:solidFill>
                <a:latin typeface="Arial" pitchFamily="34" charset="0"/>
                <a:cs typeface="Arial" pitchFamily="34" charset="0"/>
              </a:rPr>
              <a:t> </a:t>
            </a:r>
            <a:r>
              <a:rPr lang="en-US" dirty="0">
                <a:latin typeface="Arial" pitchFamily="34" charset="0"/>
                <a:cs typeface="Arial" pitchFamily="34" charset="0"/>
              </a:rPr>
              <a:t>to pay for the TV.  </a:t>
            </a:r>
            <a:endParaRPr lang="en-US" dirty="0" smtClean="0">
              <a:latin typeface="Arial" pitchFamily="34" charset="0"/>
              <a:cs typeface="Arial" pitchFamily="34" charset="0"/>
            </a:endParaRP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After </a:t>
            </a:r>
            <a:r>
              <a:rPr lang="en-US" dirty="0">
                <a:latin typeface="Arial" pitchFamily="34" charset="0"/>
                <a:cs typeface="Arial" pitchFamily="34" charset="0"/>
              </a:rPr>
              <a:t>entering the store, you find a TV you really like for only $500!  Since you were willing to pay $750 for the TV, and you only ended up paying $500 for it, you have saved $250.  </a:t>
            </a:r>
            <a:endParaRPr lang="en-US" dirty="0" smtClean="0">
              <a:latin typeface="Arial" pitchFamily="34" charset="0"/>
              <a:cs typeface="Arial" pitchFamily="34" charset="0"/>
            </a:endParaRP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This </a:t>
            </a:r>
            <a:r>
              <a:rPr lang="en-US" dirty="0">
                <a:latin typeface="Arial" pitchFamily="34" charset="0"/>
                <a:cs typeface="Arial" pitchFamily="34" charset="0"/>
              </a:rPr>
              <a:t>$250 is called </a:t>
            </a:r>
            <a:r>
              <a:rPr lang="en-US" b="1" dirty="0">
                <a:solidFill>
                  <a:srgbClr val="FF0000"/>
                </a:solidFill>
                <a:latin typeface="Arial" pitchFamily="34" charset="0"/>
                <a:cs typeface="Arial" pitchFamily="34" charset="0"/>
              </a:rPr>
              <a:t>consumer surplu</a:t>
            </a:r>
            <a:r>
              <a:rPr lang="en-US" dirty="0">
                <a:latin typeface="Arial" pitchFamily="34" charset="0"/>
                <a:cs typeface="Arial" pitchFamily="34" charset="0"/>
              </a:rPr>
              <a:t>s by economists, because it is </a:t>
            </a:r>
            <a:r>
              <a:rPr lang="en-US" b="1" dirty="0">
                <a:solidFill>
                  <a:srgbClr val="FF0000"/>
                </a:solidFill>
                <a:latin typeface="Arial" pitchFamily="34" charset="0"/>
                <a:cs typeface="Arial" pitchFamily="34" charset="0"/>
              </a:rPr>
              <a:t>the “extra” or “surplus” value you received from the good beyond the price you paid for it</a:t>
            </a:r>
            <a:r>
              <a:rPr lang="en-US" dirty="0" smtClean="0">
                <a:latin typeface="Arial" pitchFamily="34" charset="0"/>
                <a:cs typeface="Arial" pitchFamily="34" charset="0"/>
              </a:rPr>
              <a:t>.</a:t>
            </a:r>
          </a:p>
          <a:p>
            <a:pPr algn="just"/>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548D498D-93F4-4BA0-B170-234187B2C0D6}" type="slidenum">
              <a:rPr lang="fr-FR" smtClean="0"/>
              <a:t>16</a:t>
            </a:fld>
            <a:endParaRPr lang="fr-F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036954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fr-FR" sz="3200" b="1" dirty="0" smtClean="0">
                <a:solidFill>
                  <a:srgbClr val="C00000"/>
                </a:solidFill>
                <a:latin typeface="Arial" pitchFamily="34" charset="0"/>
                <a:cs typeface="Arial" pitchFamily="34" charset="0"/>
              </a:rPr>
              <a:t>Goal of </a:t>
            </a:r>
            <a:r>
              <a:rPr lang="fr-FR" sz="3200" b="1" dirty="0" err="1" smtClean="0">
                <a:solidFill>
                  <a:srgbClr val="C00000"/>
                </a:solidFill>
                <a:latin typeface="Arial" pitchFamily="34" charset="0"/>
                <a:cs typeface="Arial" pitchFamily="34" charset="0"/>
              </a:rPr>
              <a:t>competition</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law</a:t>
            </a:r>
            <a:endParaRPr lang="fr-FR" b="1" dirty="0">
              <a:solidFill>
                <a:srgbClr val="C00000"/>
              </a:solidFill>
              <a:latin typeface="Arial" pitchFamily="34" charset="0"/>
              <a:cs typeface="Arial" pitchFamily="34" charset="0"/>
            </a:endParaRPr>
          </a:p>
        </p:txBody>
      </p:sp>
      <p:sp>
        <p:nvSpPr>
          <p:cNvPr id="3" name="TextBox 2"/>
          <p:cNvSpPr txBox="1"/>
          <p:nvPr/>
        </p:nvSpPr>
        <p:spPr>
          <a:xfrm>
            <a:off x="539552" y="1340768"/>
            <a:ext cx="8064896" cy="1200329"/>
          </a:xfrm>
          <a:prstGeom prst="rect">
            <a:avLst/>
          </a:prstGeom>
          <a:noFill/>
        </p:spPr>
        <p:txBody>
          <a:bodyPr wrap="square" rtlCol="0">
            <a:spAutoFit/>
          </a:bodyPr>
          <a:lstStyle/>
          <a:p>
            <a:r>
              <a:rPr lang="en-US" dirty="0" smtClean="0">
                <a:latin typeface="Arial" pitchFamily="34" charset="0"/>
                <a:cs typeface="Arial" pitchFamily="34" charset="0"/>
              </a:rPr>
              <a:t>July 2001: Mario </a:t>
            </a:r>
            <a:r>
              <a:rPr lang="en-US" dirty="0" err="1" smtClean="0">
                <a:latin typeface="Arial" pitchFamily="34" charset="0"/>
                <a:cs typeface="Arial" pitchFamily="34" charset="0"/>
              </a:rPr>
              <a:t>Monti</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b="1" dirty="0" smtClean="0">
                <a:solidFill>
                  <a:srgbClr val="FF0000"/>
                </a:solidFill>
                <a:latin typeface="Arial" pitchFamily="34" charset="0"/>
                <a:cs typeface="Arial" pitchFamily="34" charset="0"/>
              </a:rPr>
              <a:t>« the goal of competition policy in all its aspects is to protect consumer welfare »</a:t>
            </a:r>
            <a:endParaRPr lang="fr-FR" b="1" dirty="0">
              <a:solidFill>
                <a:srgbClr val="FF0000"/>
              </a:solidFill>
              <a:latin typeface="Arial" pitchFamily="34" charset="0"/>
              <a:cs typeface="Arial" pitchFamily="34" charset="0"/>
            </a:endParaRPr>
          </a:p>
        </p:txBody>
      </p:sp>
      <p:sp>
        <p:nvSpPr>
          <p:cNvPr id="4" name="TextBox 3"/>
          <p:cNvSpPr txBox="1"/>
          <p:nvPr/>
        </p:nvSpPr>
        <p:spPr>
          <a:xfrm>
            <a:off x="611560" y="2636912"/>
            <a:ext cx="8064896" cy="3970318"/>
          </a:xfrm>
          <a:prstGeom prst="rect">
            <a:avLst/>
          </a:prstGeom>
          <a:noFill/>
        </p:spPr>
        <p:txBody>
          <a:bodyPr wrap="square" rtlCol="0">
            <a:spAutoFit/>
          </a:bodyPr>
          <a:lstStyle/>
          <a:p>
            <a:pPr algn="just"/>
            <a:r>
              <a:rPr lang="fr-FR" dirty="0" smtClean="0">
                <a:latin typeface="Arial" pitchFamily="34" charset="0"/>
                <a:cs typeface="Arial" pitchFamily="34" charset="0"/>
              </a:rPr>
              <a:t>To </a:t>
            </a:r>
            <a:r>
              <a:rPr lang="fr-FR" dirty="0" err="1" smtClean="0">
                <a:latin typeface="Arial" pitchFamily="34" charset="0"/>
                <a:cs typeface="Arial" pitchFamily="34" charset="0"/>
              </a:rPr>
              <a:t>attain</a:t>
            </a:r>
            <a:r>
              <a:rPr lang="fr-FR" dirty="0" smtClean="0">
                <a:latin typeface="Arial" pitchFamily="34" charset="0"/>
                <a:cs typeface="Arial" pitchFamily="34" charset="0"/>
              </a:rPr>
              <a:t> </a:t>
            </a:r>
            <a:r>
              <a:rPr lang="fr-FR" dirty="0" err="1" smtClean="0">
                <a:latin typeface="Arial" pitchFamily="34" charset="0"/>
                <a:cs typeface="Arial" pitchFamily="34" charset="0"/>
              </a:rPr>
              <a:t>this</a:t>
            </a:r>
            <a:r>
              <a:rPr lang="fr-FR" dirty="0" smtClean="0">
                <a:latin typeface="Arial" pitchFamily="34" charset="0"/>
                <a:cs typeface="Arial" pitchFamily="34" charset="0"/>
              </a:rPr>
              <a:t> goal:</a:t>
            </a:r>
          </a:p>
          <a:p>
            <a:pPr algn="just"/>
            <a:endParaRPr lang="fr-FR" dirty="0" smtClean="0">
              <a:latin typeface="Arial" pitchFamily="34" charset="0"/>
              <a:cs typeface="Arial" pitchFamily="34" charset="0"/>
            </a:endParaRPr>
          </a:p>
          <a:p>
            <a:pPr marL="342900" indent="-342900" algn="just">
              <a:buAutoNum type="arabicParenR"/>
            </a:pPr>
            <a:r>
              <a:rPr lang="fr-FR" dirty="0" err="1" smtClean="0">
                <a:latin typeface="Arial" pitchFamily="34" charset="0"/>
                <a:cs typeface="Arial" pitchFamily="34" charset="0"/>
              </a:rPr>
              <a:t>Fight</a:t>
            </a:r>
            <a:r>
              <a:rPr lang="fr-FR" dirty="0" smtClean="0">
                <a:latin typeface="Arial" pitchFamily="34" charset="0"/>
                <a:cs typeface="Arial" pitchFamily="34" charset="0"/>
              </a:rPr>
              <a:t> </a:t>
            </a:r>
            <a:r>
              <a:rPr lang="fr-FR" dirty="0" err="1" smtClean="0">
                <a:latin typeface="Arial" pitchFamily="34" charset="0"/>
                <a:cs typeface="Arial" pitchFamily="34" charset="0"/>
              </a:rPr>
              <a:t>against</a:t>
            </a:r>
            <a:r>
              <a:rPr lang="fr-FR" dirty="0" smtClean="0">
                <a:latin typeface="Arial" pitchFamily="34" charset="0"/>
                <a:cs typeface="Arial" pitchFamily="34" charset="0"/>
              </a:rPr>
              <a:t> </a:t>
            </a:r>
            <a:r>
              <a:rPr lang="fr-FR" dirty="0" err="1" smtClean="0">
                <a:latin typeface="Arial" pitchFamily="34" charset="0"/>
                <a:cs typeface="Arial" pitchFamily="34" charset="0"/>
              </a:rPr>
              <a:t>exploitative</a:t>
            </a:r>
            <a:r>
              <a:rPr lang="fr-FR" dirty="0" smtClean="0">
                <a:latin typeface="Arial" pitchFamily="34" charset="0"/>
                <a:cs typeface="Arial" pitchFamily="34" charset="0"/>
              </a:rPr>
              <a:t> practices by </a:t>
            </a:r>
            <a:r>
              <a:rPr lang="fr-FR" dirty="0" err="1" smtClean="0">
                <a:latin typeface="Arial" pitchFamily="34" charset="0"/>
                <a:cs typeface="Arial" pitchFamily="34" charset="0"/>
              </a:rPr>
              <a:t>firms</a:t>
            </a:r>
            <a:r>
              <a:rPr lang="fr-FR" dirty="0" smtClean="0">
                <a:latin typeface="Arial" pitchFamily="34" charset="0"/>
                <a:cs typeface="Arial" pitchFamily="34" charset="0"/>
              </a:rPr>
              <a:t>  </a:t>
            </a:r>
            <a:r>
              <a:rPr lang="fr-FR" dirty="0" err="1" smtClean="0">
                <a:latin typeface="Arial" pitchFamily="34" charset="0"/>
                <a:cs typeface="Arial" pitchFamily="34" charset="0"/>
              </a:rPr>
              <a:t>having</a:t>
            </a:r>
            <a:r>
              <a:rPr lang="fr-FR" dirty="0" smtClean="0">
                <a:latin typeface="Arial" pitchFamily="34" charset="0"/>
                <a:cs typeface="Arial" pitchFamily="34" charset="0"/>
              </a:rPr>
              <a:t> </a:t>
            </a:r>
            <a:r>
              <a:rPr lang="fr-FR" dirty="0" err="1" smtClean="0">
                <a:latin typeface="Arial" pitchFamily="34" charset="0"/>
                <a:cs typeface="Arial" pitchFamily="34" charset="0"/>
              </a:rPr>
              <a:t>market</a:t>
            </a:r>
            <a:r>
              <a:rPr lang="fr-FR" dirty="0" smtClean="0">
                <a:latin typeface="Arial" pitchFamily="34" charset="0"/>
                <a:cs typeface="Arial" pitchFamily="34" charset="0"/>
              </a:rPr>
              <a:t> power  </a:t>
            </a:r>
            <a:r>
              <a:rPr lang="fr-FR" dirty="0" err="1" smtClean="0">
                <a:latin typeface="Arial" pitchFamily="34" charset="0"/>
                <a:cs typeface="Arial" pitchFamily="34" charset="0"/>
              </a:rPr>
              <a:t>individually</a:t>
            </a:r>
            <a:r>
              <a:rPr lang="fr-FR" dirty="0" smtClean="0">
                <a:latin typeface="Arial" pitchFamily="34" charset="0"/>
                <a:cs typeface="Arial" pitchFamily="34" charset="0"/>
              </a:rPr>
              <a:t>  ( abuses of dominant position) or </a:t>
            </a:r>
            <a:r>
              <a:rPr lang="fr-FR" dirty="0" err="1" smtClean="0">
                <a:latin typeface="Arial" pitchFamily="34" charset="0"/>
                <a:cs typeface="Arial" pitchFamily="34" charset="0"/>
              </a:rPr>
              <a:t>collectively</a:t>
            </a:r>
            <a:r>
              <a:rPr lang="fr-FR" dirty="0" smtClean="0">
                <a:latin typeface="Arial" pitchFamily="34" charset="0"/>
                <a:cs typeface="Arial" pitchFamily="34" charset="0"/>
              </a:rPr>
              <a:t> (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a:t>
            </a:r>
            <a:r>
              <a:rPr lang="fr-FR" dirty="0" err="1" smtClean="0">
                <a:latin typeface="Arial" pitchFamily="34" charset="0"/>
                <a:cs typeface="Arial" pitchFamily="34" charset="0"/>
              </a:rPr>
              <a:t>agreements</a:t>
            </a:r>
            <a:r>
              <a:rPr lang="fr-FR" dirty="0" smtClean="0">
                <a:latin typeface="Arial" pitchFamily="34" charset="0"/>
                <a:cs typeface="Arial" pitchFamily="34" charset="0"/>
              </a:rPr>
              <a:t>);</a:t>
            </a:r>
          </a:p>
          <a:p>
            <a:pPr marL="342900" indent="-342900" algn="just">
              <a:buAutoNum type="arabicParenR"/>
            </a:pPr>
            <a:endParaRPr lang="fr-FR" dirty="0" smtClean="0">
              <a:latin typeface="Arial" pitchFamily="34" charset="0"/>
              <a:cs typeface="Arial" pitchFamily="34" charset="0"/>
            </a:endParaRPr>
          </a:p>
          <a:p>
            <a:pPr marL="342900" indent="-342900" algn="just">
              <a:buAutoNum type="arabicParenR"/>
            </a:pPr>
            <a:r>
              <a:rPr lang="fr-FR" dirty="0" err="1" smtClean="0">
                <a:latin typeface="Arial" pitchFamily="34" charset="0"/>
                <a:cs typeface="Arial" pitchFamily="34" charset="0"/>
              </a:rPr>
              <a:t>Fight</a:t>
            </a:r>
            <a:r>
              <a:rPr lang="fr-FR" dirty="0" smtClean="0">
                <a:latin typeface="Arial" pitchFamily="34" charset="0"/>
                <a:cs typeface="Arial" pitchFamily="34" charset="0"/>
              </a:rPr>
              <a:t> </a:t>
            </a:r>
            <a:r>
              <a:rPr lang="fr-FR" dirty="0" err="1" smtClean="0">
                <a:latin typeface="Arial" pitchFamily="34" charset="0"/>
                <a:cs typeface="Arial" pitchFamily="34" charset="0"/>
              </a:rPr>
              <a:t>against</a:t>
            </a:r>
            <a:r>
              <a:rPr lang="fr-FR" dirty="0" smtClean="0">
                <a:latin typeface="Arial" pitchFamily="34" charset="0"/>
                <a:cs typeface="Arial" pitchFamily="34" charset="0"/>
              </a:rPr>
              <a:t> </a:t>
            </a:r>
            <a:r>
              <a:rPr lang="fr-FR" dirty="0" err="1" smtClean="0">
                <a:latin typeface="Arial" pitchFamily="34" charset="0"/>
                <a:cs typeface="Arial" pitchFamily="34" charset="0"/>
              </a:rPr>
              <a:t>exclusionary</a:t>
            </a:r>
            <a:r>
              <a:rPr lang="fr-FR" dirty="0" smtClean="0">
                <a:latin typeface="Arial" pitchFamily="34" charset="0"/>
                <a:cs typeface="Arial" pitchFamily="34" charset="0"/>
              </a:rPr>
              <a:t> practices ( </a:t>
            </a:r>
            <a:r>
              <a:rPr lang="fr-FR" dirty="0" err="1" smtClean="0">
                <a:latin typeface="Arial" pitchFamily="34" charset="0"/>
                <a:cs typeface="Arial" pitchFamily="34" charset="0"/>
              </a:rPr>
              <a:t>which</a:t>
            </a:r>
            <a:r>
              <a:rPr lang="fr-FR" dirty="0" smtClean="0">
                <a:latin typeface="Arial" pitchFamily="34" charset="0"/>
                <a:cs typeface="Arial" pitchFamily="34" charset="0"/>
              </a:rPr>
              <a:t> </a:t>
            </a:r>
            <a:r>
              <a:rPr lang="fr-FR" dirty="0" err="1" smtClean="0">
                <a:latin typeface="Arial" pitchFamily="34" charset="0"/>
                <a:cs typeface="Arial" pitchFamily="34" charset="0"/>
              </a:rPr>
              <a:t>restrict</a:t>
            </a:r>
            <a:r>
              <a:rPr lang="fr-FR" dirty="0" smtClean="0">
                <a:latin typeface="Arial" pitchFamily="34" charset="0"/>
                <a:cs typeface="Arial" pitchFamily="34" charset="0"/>
              </a:rPr>
              <a:t>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 and </a:t>
            </a:r>
            <a:r>
              <a:rPr lang="fr-FR" dirty="0" err="1" smtClean="0">
                <a:latin typeface="Arial" pitchFamily="34" charset="0"/>
                <a:cs typeface="Arial" pitchFamily="34" charset="0"/>
              </a:rPr>
              <a:t>allow</a:t>
            </a:r>
            <a:r>
              <a:rPr lang="fr-FR" dirty="0" smtClean="0">
                <a:latin typeface="Arial" pitchFamily="34" charset="0"/>
                <a:cs typeface="Arial" pitchFamily="34" charset="0"/>
              </a:rPr>
              <a:t> </a:t>
            </a:r>
            <a:r>
              <a:rPr lang="fr-FR" dirty="0" err="1" smtClean="0">
                <a:latin typeface="Arial" pitchFamily="34" charset="0"/>
                <a:cs typeface="Arial" pitchFamily="34" charset="0"/>
              </a:rPr>
              <a:t>exploitative</a:t>
            </a:r>
            <a:r>
              <a:rPr lang="fr-FR" dirty="0" smtClean="0">
                <a:latin typeface="Arial" pitchFamily="34" charset="0"/>
                <a:cs typeface="Arial" pitchFamily="34" charset="0"/>
              </a:rPr>
              <a:t> practices ) by </a:t>
            </a:r>
            <a:r>
              <a:rPr lang="fr-FR" dirty="0" err="1" smtClean="0">
                <a:latin typeface="Arial" pitchFamily="34" charset="0"/>
                <a:cs typeface="Arial" pitchFamily="34" charset="0"/>
              </a:rPr>
              <a:t>firms</a:t>
            </a:r>
            <a:r>
              <a:rPr lang="fr-FR" dirty="0" smtClean="0">
                <a:latin typeface="Arial" pitchFamily="34" charset="0"/>
                <a:cs typeface="Arial" pitchFamily="34" charset="0"/>
              </a:rPr>
              <a:t> </a:t>
            </a:r>
            <a:r>
              <a:rPr lang="fr-FR" dirty="0" err="1" smtClean="0">
                <a:latin typeface="Arial" pitchFamily="34" charset="0"/>
                <a:cs typeface="Arial" pitchFamily="34" charset="0"/>
              </a:rPr>
              <a:t>having</a:t>
            </a:r>
            <a:r>
              <a:rPr lang="fr-FR" dirty="0" smtClean="0">
                <a:latin typeface="Arial" pitchFamily="34" charset="0"/>
                <a:cs typeface="Arial" pitchFamily="34" charset="0"/>
              </a:rPr>
              <a:t> </a:t>
            </a:r>
            <a:r>
              <a:rPr lang="fr-FR" dirty="0" err="1" smtClean="0">
                <a:latin typeface="Arial" pitchFamily="34" charset="0"/>
                <a:cs typeface="Arial" pitchFamily="34" charset="0"/>
              </a:rPr>
              <a:t>market</a:t>
            </a:r>
            <a:r>
              <a:rPr lang="fr-FR" dirty="0" smtClean="0">
                <a:latin typeface="Arial" pitchFamily="34" charset="0"/>
                <a:cs typeface="Arial" pitchFamily="34" charset="0"/>
              </a:rPr>
              <a:t> power </a:t>
            </a:r>
            <a:r>
              <a:rPr lang="fr-FR" dirty="0" err="1" smtClean="0">
                <a:latin typeface="Arial" pitchFamily="34" charset="0"/>
                <a:cs typeface="Arial" pitchFamily="34" charset="0"/>
              </a:rPr>
              <a:t>individually</a:t>
            </a:r>
            <a:r>
              <a:rPr lang="fr-FR" dirty="0" smtClean="0">
                <a:latin typeface="Arial" pitchFamily="34" charset="0"/>
                <a:cs typeface="Arial" pitchFamily="34" charset="0"/>
              </a:rPr>
              <a:t> or </a:t>
            </a:r>
            <a:r>
              <a:rPr lang="fr-FR" dirty="0" err="1" smtClean="0">
                <a:latin typeface="Arial" pitchFamily="34" charset="0"/>
                <a:cs typeface="Arial" pitchFamily="34" charset="0"/>
              </a:rPr>
              <a:t>collectively</a:t>
            </a:r>
            <a:r>
              <a:rPr lang="fr-FR" dirty="0" smtClean="0">
                <a:latin typeface="Arial" pitchFamily="34" charset="0"/>
                <a:cs typeface="Arial" pitchFamily="34" charset="0"/>
              </a:rPr>
              <a:t>;</a:t>
            </a:r>
          </a:p>
          <a:p>
            <a:pPr marL="342900" indent="-342900" algn="just">
              <a:buAutoNum type="arabicParenR"/>
            </a:pPr>
            <a:endParaRPr lang="fr-FR" dirty="0">
              <a:latin typeface="Arial" pitchFamily="34" charset="0"/>
              <a:cs typeface="Arial" pitchFamily="34" charset="0"/>
            </a:endParaRPr>
          </a:p>
          <a:p>
            <a:pPr marL="342900" indent="-342900" algn="just">
              <a:buAutoNum type="arabicParenR"/>
            </a:pPr>
            <a:r>
              <a:rPr lang="fr-FR" dirty="0" err="1" smtClean="0">
                <a:latin typeface="Arial" pitchFamily="34" charset="0"/>
                <a:cs typeface="Arial" pitchFamily="34" charset="0"/>
              </a:rPr>
              <a:t>Merger</a:t>
            </a:r>
            <a:r>
              <a:rPr lang="fr-FR" dirty="0" smtClean="0">
                <a:latin typeface="Arial" pitchFamily="34" charset="0"/>
                <a:cs typeface="Arial" pitchFamily="34" charset="0"/>
              </a:rPr>
              <a:t> control: </a:t>
            </a:r>
            <a:r>
              <a:rPr lang="fr-FR" dirty="0" err="1" smtClean="0">
                <a:latin typeface="Arial" pitchFamily="34" charset="0"/>
                <a:cs typeface="Arial" pitchFamily="34" charset="0"/>
              </a:rPr>
              <a:t>prevention</a:t>
            </a:r>
            <a:r>
              <a:rPr lang="fr-FR" dirty="0" smtClean="0">
                <a:latin typeface="Arial" pitchFamily="34" charset="0"/>
                <a:cs typeface="Arial" pitchFamily="34" charset="0"/>
              </a:rPr>
              <a:t> of </a:t>
            </a:r>
            <a:r>
              <a:rPr lang="fr-FR" dirty="0" err="1" smtClean="0">
                <a:latin typeface="Arial" pitchFamily="34" charset="0"/>
                <a:cs typeface="Arial" pitchFamily="34" charset="0"/>
              </a:rPr>
              <a:t>mergers</a:t>
            </a:r>
            <a:r>
              <a:rPr lang="fr-FR" dirty="0" smtClean="0">
                <a:latin typeface="Arial" pitchFamily="34" charset="0"/>
                <a:cs typeface="Arial" pitchFamily="34" charset="0"/>
              </a:rPr>
              <a:t> </a:t>
            </a:r>
            <a:r>
              <a:rPr lang="fr-FR" dirty="0" err="1" smtClean="0">
                <a:latin typeface="Arial" pitchFamily="34" charset="0"/>
                <a:cs typeface="Arial" pitchFamily="34" charset="0"/>
              </a:rPr>
              <a:t>which</a:t>
            </a:r>
            <a:r>
              <a:rPr lang="fr-FR" dirty="0" smtClean="0">
                <a:latin typeface="Arial" pitchFamily="34" charset="0"/>
                <a:cs typeface="Arial" pitchFamily="34" charset="0"/>
              </a:rPr>
              <a:t> </a:t>
            </a:r>
            <a:r>
              <a:rPr lang="fr-FR" dirty="0" err="1" smtClean="0">
                <a:latin typeface="Arial" pitchFamily="34" charset="0"/>
                <a:cs typeface="Arial" pitchFamily="34" charset="0"/>
              </a:rPr>
              <a:t>result</a:t>
            </a:r>
            <a:r>
              <a:rPr lang="fr-FR" dirty="0" smtClean="0">
                <a:latin typeface="Arial" pitchFamily="34" charset="0"/>
                <a:cs typeface="Arial" pitchFamily="34" charset="0"/>
              </a:rPr>
              <a:t> in a dominant position for the  </a:t>
            </a:r>
            <a:r>
              <a:rPr lang="fr-FR" dirty="0" err="1" smtClean="0">
                <a:latin typeface="Arial" pitchFamily="34" charset="0"/>
                <a:cs typeface="Arial" pitchFamily="34" charset="0"/>
              </a:rPr>
              <a:t>merging</a:t>
            </a:r>
            <a:r>
              <a:rPr lang="fr-FR" dirty="0" smtClean="0">
                <a:latin typeface="Arial" pitchFamily="34" charset="0"/>
                <a:cs typeface="Arial" pitchFamily="34" charset="0"/>
              </a:rPr>
              <a:t> </a:t>
            </a:r>
            <a:r>
              <a:rPr lang="fr-FR" dirty="0" err="1" smtClean="0">
                <a:latin typeface="Arial" pitchFamily="34" charset="0"/>
                <a:cs typeface="Arial" pitchFamily="34" charset="0"/>
              </a:rPr>
              <a:t>firms</a:t>
            </a:r>
            <a:r>
              <a:rPr lang="fr-FR" dirty="0" smtClean="0">
                <a:latin typeface="Arial" pitchFamily="34" charset="0"/>
                <a:cs typeface="Arial" pitchFamily="34" charset="0"/>
              </a:rPr>
              <a:t> ( </a:t>
            </a:r>
            <a:r>
              <a:rPr lang="fr-FR" dirty="0" err="1" smtClean="0">
                <a:latin typeface="Arial" pitchFamily="34" charset="0"/>
                <a:cs typeface="Arial" pitchFamily="34" charset="0"/>
              </a:rPr>
              <a:t>market</a:t>
            </a:r>
            <a:r>
              <a:rPr lang="fr-FR" dirty="0" smtClean="0">
                <a:latin typeface="Arial" pitchFamily="34" charset="0"/>
                <a:cs typeface="Arial" pitchFamily="34" charset="0"/>
              </a:rPr>
              <a:t> power) or </a:t>
            </a:r>
            <a:r>
              <a:rPr lang="fr-FR" dirty="0" err="1" smtClean="0">
                <a:latin typeface="Arial" pitchFamily="34" charset="0"/>
                <a:cs typeface="Arial" pitchFamily="34" charset="0"/>
              </a:rPr>
              <a:t>restrict</a:t>
            </a:r>
            <a:r>
              <a:rPr lang="fr-FR" dirty="0" smtClean="0">
                <a:latin typeface="Arial" pitchFamily="34" charset="0"/>
                <a:cs typeface="Arial" pitchFamily="34" charset="0"/>
              </a:rPr>
              <a:t>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a:t>
            </a:r>
          </a:p>
          <a:p>
            <a:pPr algn="just"/>
            <a:r>
              <a:rPr lang="fr-FR" dirty="0" smtClean="0">
                <a:latin typeface="Arial" pitchFamily="34" charset="0"/>
                <a:cs typeface="Arial" pitchFamily="34" charset="0"/>
              </a:rPr>
              <a:t> </a:t>
            </a:r>
          </a:p>
          <a:p>
            <a:pPr algn="just"/>
            <a:r>
              <a:rPr lang="fr-FR" dirty="0" smtClean="0">
                <a:latin typeface="Arial" pitchFamily="34" charset="0"/>
                <a:cs typeface="Arial" pitchFamily="34" charset="0"/>
              </a:rPr>
              <a:t>4) Control of  state </a:t>
            </a:r>
            <a:r>
              <a:rPr lang="fr-FR" dirty="0" err="1" smtClean="0">
                <a:latin typeface="Arial" pitchFamily="34" charset="0"/>
                <a:cs typeface="Arial" pitchFamily="34" charset="0"/>
              </a:rPr>
              <a:t>aid</a:t>
            </a:r>
            <a:r>
              <a:rPr lang="fr-FR" dirty="0" smtClean="0">
                <a:latin typeface="Arial" pitchFamily="34" charset="0"/>
                <a:cs typeface="Arial" pitchFamily="34" charset="0"/>
              </a:rPr>
              <a:t> </a:t>
            </a:r>
            <a:r>
              <a:rPr lang="fr-FR" dirty="0" err="1" smtClean="0">
                <a:latin typeface="Arial" pitchFamily="34" charset="0"/>
                <a:cs typeface="Arial" pitchFamily="34" charset="0"/>
              </a:rPr>
              <a:t>which</a:t>
            </a:r>
            <a:r>
              <a:rPr lang="fr-FR" dirty="0" smtClean="0">
                <a:latin typeface="Arial" pitchFamily="34" charset="0"/>
                <a:cs typeface="Arial" pitchFamily="34" charset="0"/>
              </a:rPr>
              <a:t> </a:t>
            </a:r>
            <a:r>
              <a:rPr lang="fr-FR" dirty="0" err="1" smtClean="0">
                <a:latin typeface="Arial" pitchFamily="34" charset="0"/>
                <a:cs typeface="Arial" pitchFamily="34" charset="0"/>
              </a:rPr>
              <a:t>distorts</a:t>
            </a:r>
            <a:r>
              <a:rPr lang="fr-FR" dirty="0" smtClean="0">
                <a:latin typeface="Arial" pitchFamily="34" charset="0"/>
                <a:cs typeface="Arial" pitchFamily="34" charset="0"/>
              </a:rPr>
              <a:t>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a:t>
            </a:r>
            <a:endParaRPr lang="fr-FR"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548D498D-93F4-4BA0-B170-234187B2C0D6}" type="slidenum">
              <a:rPr lang="fr-FR" smtClean="0"/>
              <a:t>17</a:t>
            </a:fld>
            <a:endParaRPr lang="fr-FR"/>
          </a:p>
        </p:txBody>
      </p:sp>
      <p:sp>
        <p:nvSpPr>
          <p:cNvPr id="6" name="Footer Placeholder 5"/>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72964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p:txBody>
          <a:bodyPr/>
          <a:lstStyle/>
          <a:p>
            <a:pPr>
              <a:defRPr/>
            </a:pPr>
            <a:fld id="{09AAAE7A-7F8A-4D7B-B39B-C13B9DAF97B4}" type="slidenum">
              <a:rPr lang="fr-FR"/>
              <a:pPr>
                <a:defRPr/>
              </a:pPr>
              <a:t>18</a:t>
            </a:fld>
            <a:endParaRPr lang="fr-FR"/>
          </a:p>
        </p:txBody>
      </p:sp>
      <p:sp>
        <p:nvSpPr>
          <p:cNvPr id="19459" name="Rectangle 2"/>
          <p:cNvSpPr>
            <a:spLocks noGrp="1" noChangeArrowheads="1"/>
          </p:cNvSpPr>
          <p:nvPr>
            <p:ph type="title"/>
          </p:nvPr>
        </p:nvSpPr>
        <p:spPr>
          <a:xfrm>
            <a:off x="0" y="274638"/>
            <a:ext cx="9144000" cy="1143000"/>
          </a:xfrm>
        </p:spPr>
        <p:txBody>
          <a:bodyPr rtlCol="0">
            <a:normAutofit fontScale="90000"/>
          </a:bodyPr>
          <a:lstStyle/>
          <a:p>
            <a:pPr eaLnBrk="1" fontAlgn="auto" hangingPunct="1">
              <a:spcAft>
                <a:spcPts val="0"/>
              </a:spcAft>
              <a:defRPr/>
            </a:pPr>
            <a:r>
              <a:rPr lang="fr-FR" sz="3600" b="1" dirty="0" err="1" smtClean="0">
                <a:solidFill>
                  <a:srgbClr val="C00000"/>
                </a:solidFill>
                <a:latin typeface="Arial" pitchFamily="34" charset="0"/>
                <a:cs typeface="Arial" pitchFamily="34" charset="0"/>
              </a:rPr>
              <a:t>Elements</a:t>
            </a:r>
            <a:r>
              <a:rPr lang="fr-FR" sz="3600" b="1" dirty="0" smtClean="0">
                <a:solidFill>
                  <a:srgbClr val="C00000"/>
                </a:solidFill>
                <a:latin typeface="Arial" pitchFamily="34" charset="0"/>
                <a:cs typeface="Arial" pitchFamily="34" charset="0"/>
              </a:rPr>
              <a:t> of </a:t>
            </a:r>
            <a:r>
              <a:rPr lang="fr-FR" sz="3600" b="1" dirty="0" err="1" smtClean="0">
                <a:solidFill>
                  <a:srgbClr val="C00000"/>
                </a:solidFill>
                <a:latin typeface="Arial" pitchFamily="34" charset="0"/>
                <a:cs typeface="Arial" pitchFamily="34" charset="0"/>
              </a:rPr>
              <a:t>economics</a:t>
            </a:r>
            <a:r>
              <a:rPr lang="fr-FR" sz="3600" b="1" dirty="0" smtClean="0">
                <a:solidFill>
                  <a:srgbClr val="C00000"/>
                </a:solidFill>
                <a:latin typeface="Arial" pitchFamily="34" charset="0"/>
                <a:cs typeface="Arial" pitchFamily="34" charset="0"/>
              </a:rPr>
              <a:t> </a:t>
            </a:r>
            <a:r>
              <a:rPr lang="fr-FR" sz="3600" b="1" dirty="0" err="1" smtClean="0">
                <a:solidFill>
                  <a:srgbClr val="C00000"/>
                </a:solidFill>
                <a:latin typeface="Arial" pitchFamily="34" charset="0"/>
                <a:cs typeface="Arial" pitchFamily="34" charset="0"/>
              </a:rPr>
              <a:t>useful</a:t>
            </a:r>
            <a:r>
              <a:rPr lang="fr-FR" sz="3600" b="1" dirty="0" smtClean="0">
                <a:solidFill>
                  <a:srgbClr val="C00000"/>
                </a:solidFill>
                <a:latin typeface="Arial" pitchFamily="34" charset="0"/>
                <a:cs typeface="Arial" pitchFamily="34" charset="0"/>
              </a:rPr>
              <a:t> </a:t>
            </a:r>
            <a:r>
              <a:rPr lang="fr-FR" sz="3600" b="1" dirty="0">
                <a:solidFill>
                  <a:srgbClr val="C00000"/>
                </a:solidFill>
                <a:latin typeface="Arial" pitchFamily="34" charset="0"/>
                <a:cs typeface="Arial" pitchFamily="34" charset="0"/>
              </a:rPr>
              <a:t>f</a:t>
            </a:r>
            <a:r>
              <a:rPr lang="fr-FR" sz="3600" b="1" dirty="0" smtClean="0">
                <a:solidFill>
                  <a:srgbClr val="C00000"/>
                </a:solidFill>
                <a:latin typeface="Arial" pitchFamily="34" charset="0"/>
                <a:cs typeface="Arial" pitchFamily="34" charset="0"/>
              </a:rPr>
              <a:t>or antitrust:  </a:t>
            </a:r>
            <a:r>
              <a:rPr lang="fr-FR" sz="3600" b="1" dirty="0" err="1" smtClean="0">
                <a:solidFill>
                  <a:srgbClr val="C00000"/>
                </a:solidFill>
                <a:latin typeface="Arial" pitchFamily="34" charset="0"/>
                <a:cs typeface="Arial" pitchFamily="34" charset="0"/>
              </a:rPr>
              <a:t>modelling</a:t>
            </a:r>
            <a:endParaRPr lang="fr-FR" sz="3600" b="1" dirty="0" smtClean="0">
              <a:solidFill>
                <a:srgbClr val="C00000"/>
              </a:solidFill>
              <a:latin typeface="Arial" pitchFamily="34" charset="0"/>
              <a:cs typeface="Arial" pitchFamily="34" charset="0"/>
            </a:endParaRPr>
          </a:p>
        </p:txBody>
      </p:sp>
      <p:sp>
        <p:nvSpPr>
          <p:cNvPr id="19460" name="Text Box 3"/>
          <p:cNvSpPr txBox="1">
            <a:spLocks noChangeArrowheads="1"/>
          </p:cNvSpPr>
          <p:nvPr/>
        </p:nvSpPr>
        <p:spPr bwMode="auto">
          <a:xfrm>
            <a:off x="360363" y="1844675"/>
            <a:ext cx="8532812" cy="5386090"/>
          </a:xfrm>
          <a:prstGeom prst="rect">
            <a:avLst/>
          </a:prstGeom>
          <a:noFill/>
          <a:ln w="9525">
            <a:noFill/>
            <a:miter lim="800000"/>
            <a:headEnd/>
            <a:tailEnd/>
          </a:ln>
        </p:spPr>
        <p:txBody>
          <a:bodyPr>
            <a:spAutoFit/>
          </a:bodyPr>
          <a:lstStyle/>
          <a:p>
            <a:pPr algn="just" fontAlgn="auto">
              <a:spcBef>
                <a:spcPts val="0"/>
              </a:spcBef>
              <a:spcAft>
                <a:spcPts val="0"/>
              </a:spcAft>
              <a:defRPr/>
            </a:pPr>
            <a:r>
              <a:rPr lang="fr-FR" b="1" dirty="0" smtClean="0">
                <a:solidFill>
                  <a:srgbClr val="FF0000"/>
                </a:solidFill>
                <a:latin typeface="Arial" pitchFamily="34" charset="0"/>
                <a:cs typeface="Arial" pitchFamily="34" charset="0"/>
              </a:rPr>
              <a:t>2) the </a:t>
            </a:r>
            <a:r>
              <a:rPr lang="fr-FR" b="1" dirty="0" err="1">
                <a:solidFill>
                  <a:srgbClr val="FF0000"/>
                </a:solidFill>
                <a:latin typeface="Arial" pitchFamily="34" charset="0"/>
                <a:cs typeface="Arial" pitchFamily="34" charset="0"/>
              </a:rPr>
              <a:t>economist’s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method</a:t>
            </a:r>
            <a:r>
              <a:rPr lang="fr-FR" b="1" dirty="0">
                <a:solidFill>
                  <a:srgbClr val="FF0000"/>
                </a:solidFill>
                <a:latin typeface="Arial" pitchFamily="34" charset="0"/>
                <a:cs typeface="Arial" pitchFamily="34" charset="0"/>
              </a:rPr>
              <a:t> of </a:t>
            </a:r>
            <a:r>
              <a:rPr lang="fr-FR" b="1" dirty="0" err="1">
                <a:solidFill>
                  <a:srgbClr val="FF0000"/>
                </a:solidFill>
                <a:latin typeface="Arial" pitchFamily="34" charset="0"/>
                <a:cs typeface="Arial" pitchFamily="34" charset="0"/>
              </a:rPr>
              <a:t>analysis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used</a:t>
            </a:r>
            <a:r>
              <a:rPr lang="fr-FR" b="1" dirty="0">
                <a:solidFill>
                  <a:srgbClr val="FF0000"/>
                </a:solidFill>
                <a:latin typeface="Arial" pitchFamily="34" charset="0"/>
                <a:cs typeface="Arial" pitchFamily="34" charset="0"/>
              </a:rPr>
              <a:t> in </a:t>
            </a:r>
            <a:r>
              <a:rPr lang="fr-FR" b="1" dirty="0" err="1">
                <a:solidFill>
                  <a:srgbClr val="FF0000"/>
                </a:solidFill>
                <a:latin typeface="Arial" pitchFamily="34" charset="0"/>
                <a:cs typeface="Arial" pitchFamily="34" charset="0"/>
              </a:rPr>
              <a:t>applied</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work</a:t>
            </a:r>
            <a:r>
              <a:rPr lang="fr-FR" b="1" dirty="0">
                <a:solidFill>
                  <a:srgbClr val="C00000"/>
                </a:solidFill>
                <a:latin typeface="Arial" pitchFamily="34" charset="0"/>
                <a:cs typeface="Arial" pitchFamily="34" charset="0"/>
              </a:rPr>
              <a:t>. </a:t>
            </a:r>
            <a:r>
              <a:rPr lang="fr-FR" dirty="0">
                <a:latin typeface="Arial" pitchFamily="34" charset="0"/>
                <a:cs typeface="Arial" pitchFamily="34" charset="0"/>
              </a:rPr>
              <a:t>This </a:t>
            </a:r>
            <a:r>
              <a:rPr lang="fr-FR" dirty="0" err="1">
                <a:latin typeface="Arial" pitchFamily="34" charset="0"/>
                <a:cs typeface="Arial" pitchFamily="34" charset="0"/>
              </a:rPr>
              <a:t>consists</a:t>
            </a:r>
            <a:r>
              <a:rPr lang="fr-FR" dirty="0">
                <a:latin typeface="Arial" pitchFamily="34" charset="0"/>
                <a:cs typeface="Arial" pitchFamily="34" charset="0"/>
              </a:rPr>
              <a:t> </a:t>
            </a:r>
            <a:r>
              <a:rPr lang="fr-FR" dirty="0" err="1">
                <a:latin typeface="Arial" pitchFamily="34" charset="0"/>
                <a:cs typeface="Arial" pitchFamily="34" charset="0"/>
              </a:rPr>
              <a:t>essentially</a:t>
            </a:r>
            <a:r>
              <a:rPr lang="fr-FR" dirty="0">
                <a:latin typeface="Arial" pitchFamily="34" charset="0"/>
                <a:cs typeface="Arial" pitchFamily="34" charset="0"/>
              </a:rPr>
              <a:t> in a </a:t>
            </a:r>
            <a:r>
              <a:rPr lang="fr-FR" dirty="0" err="1">
                <a:latin typeface="Arial" pitchFamily="34" charset="0"/>
                <a:cs typeface="Arial" pitchFamily="34" charset="0"/>
              </a:rPr>
              <a:t>combination</a:t>
            </a:r>
            <a:r>
              <a:rPr lang="fr-FR" dirty="0">
                <a:latin typeface="Arial" pitchFamily="34" charset="0"/>
                <a:cs typeface="Arial" pitchFamily="34" charset="0"/>
              </a:rPr>
              <a:t> of the inductive and the </a:t>
            </a:r>
            <a:r>
              <a:rPr lang="fr-FR" dirty="0" err="1">
                <a:latin typeface="Arial" pitchFamily="34" charset="0"/>
                <a:cs typeface="Arial" pitchFamily="34" charset="0"/>
              </a:rPr>
              <a:t>deductive</a:t>
            </a:r>
            <a:r>
              <a:rPr lang="fr-FR" dirty="0">
                <a:latin typeface="Arial" pitchFamily="34" charset="0"/>
                <a:cs typeface="Arial" pitchFamily="34" charset="0"/>
              </a:rPr>
              <a:t> to </a:t>
            </a:r>
            <a:r>
              <a:rPr lang="fr-FR" dirty="0" err="1">
                <a:latin typeface="Arial" pitchFamily="34" charset="0"/>
                <a:cs typeface="Arial" pitchFamily="34" charset="0"/>
              </a:rPr>
              <a:t>form</a:t>
            </a:r>
            <a:r>
              <a:rPr lang="fr-FR" dirty="0">
                <a:latin typeface="Arial" pitchFamily="34" charset="0"/>
                <a:cs typeface="Arial" pitchFamily="34" charset="0"/>
              </a:rPr>
              <a:t> a </a:t>
            </a:r>
            <a:r>
              <a:rPr lang="fr-FR" dirty="0" err="1">
                <a:latin typeface="Arial" pitchFamily="34" charset="0"/>
                <a:cs typeface="Arial" pitchFamily="34" charset="0"/>
              </a:rPr>
              <a:t>syllogism</a:t>
            </a:r>
            <a:r>
              <a:rPr lang="fr-FR" dirty="0">
                <a:latin typeface="Arial" pitchFamily="34" charset="0"/>
                <a:cs typeface="Arial" pitchFamily="34" charset="0"/>
              </a:rPr>
              <a:t> </a:t>
            </a:r>
            <a:r>
              <a:rPr lang="fr-FR" dirty="0" err="1">
                <a:latin typeface="Arial" pitchFamily="34" charset="0"/>
                <a:cs typeface="Arial" pitchFamily="34" charset="0"/>
              </a:rPr>
              <a:t>which</a:t>
            </a:r>
            <a:r>
              <a:rPr lang="fr-FR" dirty="0">
                <a:latin typeface="Arial" pitchFamily="34" charset="0"/>
                <a:cs typeface="Arial" pitchFamily="34" charset="0"/>
              </a:rPr>
              <a:t> </a:t>
            </a:r>
            <a:r>
              <a:rPr lang="fr-FR" dirty="0" err="1">
                <a:latin typeface="Arial" pitchFamily="34" charset="0"/>
                <a:cs typeface="Arial" pitchFamily="34" charset="0"/>
              </a:rPr>
              <a:t>purports</a:t>
            </a:r>
            <a:r>
              <a:rPr lang="fr-FR" dirty="0">
                <a:latin typeface="Arial" pitchFamily="34" charset="0"/>
                <a:cs typeface="Arial" pitchFamily="34" charset="0"/>
              </a:rPr>
              <a:t> to model reality. </a:t>
            </a:r>
            <a:endParaRPr lang="fr-FR" dirty="0" smtClean="0">
              <a:latin typeface="Arial" pitchFamily="34" charset="0"/>
              <a:cs typeface="Arial" pitchFamily="34" charset="0"/>
            </a:endParaRPr>
          </a:p>
          <a:p>
            <a:pPr algn="just" fontAlgn="auto">
              <a:spcBef>
                <a:spcPts val="0"/>
              </a:spcBef>
              <a:spcAft>
                <a:spcPts val="0"/>
              </a:spcAft>
              <a:defRPr/>
            </a:pPr>
            <a:endParaRPr lang="fr-FR" dirty="0">
              <a:latin typeface="Arial" pitchFamily="34" charset="0"/>
              <a:cs typeface="Arial" pitchFamily="34" charset="0"/>
            </a:endParaRPr>
          </a:p>
          <a:p>
            <a:pPr algn="just" fontAlgn="auto">
              <a:spcBef>
                <a:spcPts val="0"/>
              </a:spcBef>
              <a:spcAft>
                <a:spcPts val="0"/>
              </a:spcAft>
              <a:defRPr/>
            </a:pPr>
            <a:r>
              <a:rPr lang="fr-FR" dirty="0" smtClean="0">
                <a:latin typeface="Arial" pitchFamily="34" charset="0"/>
                <a:cs typeface="Arial" pitchFamily="34" charset="0"/>
              </a:rPr>
              <a:t>The </a:t>
            </a:r>
            <a:r>
              <a:rPr lang="fr-FR" dirty="0" err="1">
                <a:latin typeface="Arial" pitchFamily="34" charset="0"/>
                <a:cs typeface="Arial" pitchFamily="34" charset="0"/>
              </a:rPr>
              <a:t>steps</a:t>
            </a:r>
            <a:r>
              <a:rPr lang="fr-FR" dirty="0">
                <a:latin typeface="Arial" pitchFamily="34" charset="0"/>
                <a:cs typeface="Arial" pitchFamily="34" charset="0"/>
              </a:rPr>
              <a:t> </a:t>
            </a:r>
            <a:r>
              <a:rPr lang="fr-FR" dirty="0" err="1">
                <a:latin typeface="Arial" pitchFamily="34" charset="0"/>
                <a:cs typeface="Arial" pitchFamily="34" charset="0"/>
              </a:rPr>
              <a:t>required</a:t>
            </a:r>
            <a:r>
              <a:rPr lang="fr-FR" dirty="0">
                <a:latin typeface="Arial" pitchFamily="34" charset="0"/>
                <a:cs typeface="Arial" pitchFamily="34" charset="0"/>
              </a:rPr>
              <a:t> are: first, </a:t>
            </a:r>
            <a:r>
              <a:rPr lang="fr-FR" b="1" dirty="0">
                <a:solidFill>
                  <a:srgbClr val="FF0000"/>
                </a:solidFill>
                <a:latin typeface="Arial" pitchFamily="34" charset="0"/>
                <a:cs typeface="Arial" pitchFamily="34" charset="0"/>
              </a:rPr>
              <a:t>to scan the </a:t>
            </a:r>
            <a:r>
              <a:rPr lang="fr-FR" b="1" dirty="0" err="1">
                <a:solidFill>
                  <a:srgbClr val="FF0000"/>
                </a:solidFill>
                <a:latin typeface="Arial" pitchFamily="34" charset="0"/>
                <a:cs typeface="Arial" pitchFamily="34" charset="0"/>
              </a:rPr>
              <a:t>raw</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facts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here</a:t>
            </a:r>
            <a:r>
              <a:rPr lang="fr-FR" b="1" dirty="0">
                <a:solidFill>
                  <a:srgbClr val="FF0000"/>
                </a:solidFill>
                <a:latin typeface="Arial" pitchFamily="34" charset="0"/>
                <a:cs typeface="Arial" pitchFamily="34" charset="0"/>
              </a:rPr>
              <a:t>, the </a:t>
            </a:r>
            <a:r>
              <a:rPr lang="fr-FR" b="1" dirty="0" err="1">
                <a:solidFill>
                  <a:srgbClr val="FF0000"/>
                </a:solidFill>
                <a:latin typeface="Arial" pitchFamily="34" charset="0"/>
                <a:cs typeface="Arial" pitchFamily="34" charset="0"/>
              </a:rPr>
              <a:t>raw</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evidence</a:t>
            </a:r>
            <a:r>
              <a:rPr lang="fr-FR" b="1" dirty="0">
                <a:solidFill>
                  <a:srgbClr val="FF0000"/>
                </a:solidFill>
                <a:latin typeface="Arial" pitchFamily="34" charset="0"/>
                <a:cs typeface="Arial" pitchFamily="34" charset="0"/>
              </a:rPr>
              <a:t>) second, to abstract the relevant </a:t>
            </a:r>
            <a:r>
              <a:rPr lang="fr-FR" b="1" dirty="0" err="1" smtClean="0">
                <a:solidFill>
                  <a:srgbClr val="FF0000"/>
                </a:solidFill>
                <a:latin typeface="Arial" pitchFamily="34" charset="0"/>
                <a:cs typeface="Arial" pitchFamily="34" charset="0"/>
              </a:rPr>
              <a:t>facts</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third</a:t>
            </a:r>
            <a:r>
              <a:rPr lang="fr-FR" b="1" dirty="0">
                <a:solidFill>
                  <a:srgbClr val="FF0000"/>
                </a:solidFill>
                <a:latin typeface="Arial" pitchFamily="34" charset="0"/>
                <a:cs typeface="Arial" pitchFamily="34" charset="0"/>
              </a:rPr>
              <a:t>, to </a:t>
            </a:r>
            <a:r>
              <a:rPr lang="fr-FR" b="1" dirty="0" err="1">
                <a:solidFill>
                  <a:srgbClr val="FF0000"/>
                </a:solidFill>
                <a:latin typeface="Arial" pitchFamily="34" charset="0"/>
                <a:cs typeface="Arial" pitchFamily="34" charset="0"/>
              </a:rPr>
              <a:t>construct</a:t>
            </a:r>
            <a:r>
              <a:rPr lang="fr-FR" b="1" dirty="0">
                <a:solidFill>
                  <a:srgbClr val="FF0000"/>
                </a:solidFill>
                <a:latin typeface="Arial" pitchFamily="34" charset="0"/>
                <a:cs typeface="Arial" pitchFamily="34" charset="0"/>
              </a:rPr>
              <a:t> a model, </a:t>
            </a:r>
            <a:r>
              <a:rPr lang="fr-FR" b="1" dirty="0" err="1">
                <a:solidFill>
                  <a:srgbClr val="FF0000"/>
                </a:solidFill>
                <a:latin typeface="Arial" pitchFamily="34" charset="0"/>
                <a:cs typeface="Arial" pitchFamily="34" charset="0"/>
              </a:rPr>
              <a:t>using</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available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theory</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which</a:t>
            </a:r>
            <a:r>
              <a:rPr lang="fr-FR" b="1" dirty="0">
                <a:solidFill>
                  <a:srgbClr val="FF0000"/>
                </a:solidFill>
                <a:latin typeface="Arial" pitchFamily="34" charset="0"/>
                <a:cs typeface="Arial" pitchFamily="34" charset="0"/>
              </a:rPr>
              <a:t> has the </a:t>
            </a:r>
            <a:r>
              <a:rPr lang="fr-FR" b="1" dirty="0" err="1">
                <a:solidFill>
                  <a:srgbClr val="FF0000"/>
                </a:solidFill>
                <a:latin typeface="Arial" pitchFamily="34" charset="0"/>
                <a:cs typeface="Arial" pitchFamily="34" charset="0"/>
              </a:rPr>
              <a:t>form</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since</a:t>
            </a:r>
            <a:r>
              <a:rPr lang="fr-FR" b="1" dirty="0">
                <a:solidFill>
                  <a:srgbClr val="FF0000"/>
                </a:solidFill>
                <a:latin typeface="Arial" pitchFamily="34" charset="0"/>
                <a:cs typeface="Arial" pitchFamily="34" charset="0"/>
              </a:rPr>
              <a:t> A + B are </a:t>
            </a:r>
            <a:r>
              <a:rPr lang="fr-FR" b="1" dirty="0" err="1">
                <a:solidFill>
                  <a:srgbClr val="FF0000"/>
                </a:solidFill>
                <a:latin typeface="Arial" pitchFamily="34" charset="0"/>
                <a:cs typeface="Arial" pitchFamily="34" charset="0"/>
              </a:rPr>
              <a:t>present</a:t>
            </a:r>
            <a:r>
              <a:rPr lang="fr-FR" b="1" dirty="0">
                <a:solidFill>
                  <a:srgbClr val="FF0000"/>
                </a:solidFill>
                <a:latin typeface="Arial" pitchFamily="34" charset="0"/>
                <a:cs typeface="Arial" pitchFamily="34" charset="0"/>
              </a:rPr>
              <a:t>, C </a:t>
            </a:r>
            <a:r>
              <a:rPr lang="fr-FR" b="1" dirty="0" err="1">
                <a:solidFill>
                  <a:srgbClr val="FF0000"/>
                </a:solidFill>
                <a:latin typeface="Arial" pitchFamily="34" charset="0"/>
                <a:cs typeface="Arial" pitchFamily="34" charset="0"/>
              </a:rPr>
              <a:t>follows</a:t>
            </a:r>
            <a:r>
              <a:rPr lang="fr-FR" b="1" dirty="0">
                <a:solidFill>
                  <a:srgbClr val="C00000"/>
                </a:solidFill>
                <a:latin typeface="Arial" pitchFamily="34" charset="0"/>
                <a:cs typeface="Arial" pitchFamily="34" charset="0"/>
              </a:rPr>
              <a:t>.</a:t>
            </a:r>
          </a:p>
          <a:p>
            <a:pPr marL="342900" indent="-342900" algn="just" fontAlgn="auto">
              <a:spcBef>
                <a:spcPts val="0"/>
              </a:spcBef>
              <a:spcAft>
                <a:spcPts val="0"/>
              </a:spcAft>
              <a:buFontTx/>
              <a:buAutoNum type="arabicParenR"/>
              <a:defRPr/>
            </a:pPr>
            <a:endParaRPr lang="fr-FR" b="1" dirty="0">
              <a:solidFill>
                <a:srgbClr val="C00000"/>
              </a:solidFill>
              <a:latin typeface="Arial" pitchFamily="34" charset="0"/>
              <a:cs typeface="Arial" pitchFamily="34" charset="0"/>
            </a:endParaRPr>
          </a:p>
          <a:p>
            <a:pPr algn="just" fontAlgn="auto">
              <a:spcBef>
                <a:spcPts val="0"/>
              </a:spcBef>
              <a:spcAft>
                <a:spcPts val="0"/>
              </a:spcAft>
              <a:defRPr/>
            </a:pPr>
            <a:endParaRPr lang="fr-FR" dirty="0">
              <a:latin typeface="Arial" pitchFamily="34" charset="0"/>
              <a:cs typeface="Arial" pitchFamily="34" charset="0"/>
            </a:endParaRPr>
          </a:p>
          <a:p>
            <a:pPr algn="just" fontAlgn="auto">
              <a:spcBef>
                <a:spcPts val="0"/>
              </a:spcBef>
              <a:spcAft>
                <a:spcPts val="0"/>
              </a:spcAft>
              <a:defRPr/>
            </a:pPr>
            <a:r>
              <a:rPr lang="fr-FR" dirty="0">
                <a:latin typeface="Arial" pitchFamily="34" charset="0"/>
                <a:cs typeface="Arial" pitchFamily="34" charset="0"/>
              </a:rPr>
              <a:t>Ex: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an exchange of information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a:t>
            </a:r>
          </a:p>
          <a:p>
            <a:pPr algn="just" fontAlgn="auto">
              <a:spcBef>
                <a:spcPts val="0"/>
              </a:spcBef>
              <a:spcAft>
                <a:spcPts val="0"/>
              </a:spcAft>
              <a:defRPr/>
            </a:pPr>
            <a:r>
              <a:rPr lang="fr-FR" dirty="0" smtClean="0">
                <a:latin typeface="Arial" pitchFamily="34" charset="0"/>
                <a:cs typeface="Arial" pitchFamily="34" charset="0"/>
              </a:rPr>
              <a:t>       Under </a:t>
            </a:r>
            <a:r>
              <a:rPr lang="fr-FR" dirty="0" err="1" smtClean="0">
                <a:latin typeface="Arial" pitchFamily="34" charset="0"/>
                <a:cs typeface="Arial" pitchFamily="34" charset="0"/>
              </a:rPr>
              <a:t>which</a:t>
            </a:r>
            <a:r>
              <a:rPr lang="fr-FR" dirty="0" smtClean="0">
                <a:latin typeface="Arial" pitchFamily="34" charset="0"/>
                <a:cs typeface="Arial" pitchFamily="34" charset="0"/>
              </a:rPr>
              <a:t> </a:t>
            </a:r>
            <a:r>
              <a:rPr lang="fr-FR" dirty="0" err="1" smtClean="0">
                <a:latin typeface="Arial" pitchFamily="34" charset="0"/>
                <a:cs typeface="Arial" pitchFamily="34" charset="0"/>
              </a:rPr>
              <a:t>circumstances</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a  discount </a:t>
            </a:r>
            <a:r>
              <a:rPr lang="fr-FR" dirty="0" err="1">
                <a:latin typeface="Arial" pitchFamily="34" charset="0"/>
                <a:cs typeface="Arial" pitchFamily="34" charset="0"/>
              </a:rPr>
              <a:t>anticompetitive</a:t>
            </a:r>
            <a:r>
              <a:rPr lang="fr-FR" dirty="0">
                <a:latin typeface="Arial" pitchFamily="34" charset="0"/>
                <a:cs typeface="Arial" pitchFamily="34" charset="0"/>
              </a:rPr>
              <a:t> ?</a:t>
            </a:r>
          </a:p>
          <a:p>
            <a:pPr marL="342900" indent="-342900" algn="just" fontAlgn="auto">
              <a:spcBef>
                <a:spcPts val="0"/>
              </a:spcBef>
              <a:spcAft>
                <a:spcPts val="0"/>
              </a:spcAft>
              <a:defRPr/>
            </a:pPr>
            <a:endParaRPr lang="fr-FR" b="1" dirty="0">
              <a:solidFill>
                <a:srgbClr val="C00000"/>
              </a:solidFill>
              <a:latin typeface="Arial" pitchFamily="34" charset="0"/>
              <a:cs typeface="Arial" pitchFamily="34" charset="0"/>
            </a:endParaRPr>
          </a:p>
          <a:p>
            <a:pPr marL="342900" indent="-342900" algn="just" fontAlgn="auto">
              <a:spcBef>
                <a:spcPts val="0"/>
              </a:spcBef>
              <a:spcAft>
                <a:spcPts val="0"/>
              </a:spcAft>
              <a:buFontTx/>
              <a:buAutoNum type="arabicParenR"/>
              <a:defRPr/>
            </a:pPr>
            <a:endParaRPr lang="fr-FR" dirty="0">
              <a:latin typeface="Arial" pitchFamily="34" charset="0"/>
              <a:cs typeface="Arial" pitchFamily="34" charset="0"/>
            </a:endParaRPr>
          </a:p>
          <a:p>
            <a:pPr marL="342900" indent="-342900" algn="just" fontAlgn="auto">
              <a:spcBef>
                <a:spcPts val="0"/>
              </a:spcBef>
              <a:spcAft>
                <a:spcPts val="0"/>
              </a:spcAft>
              <a:buFontTx/>
              <a:buAutoNum type="arabicParenR"/>
              <a:defRPr/>
            </a:pPr>
            <a:endParaRPr lang="fr-FR" dirty="0">
              <a:latin typeface="Arial" pitchFamily="34" charset="0"/>
              <a:cs typeface="Arial" pitchFamily="34" charset="0"/>
            </a:endParaRPr>
          </a:p>
          <a:p>
            <a:pPr algn="just" fontAlgn="auto">
              <a:spcBef>
                <a:spcPts val="0"/>
              </a:spcBef>
              <a:spcAft>
                <a:spcPts val="0"/>
              </a:spcAft>
              <a:defRPr/>
            </a:pPr>
            <a:endParaRPr lang="fr-FR" dirty="0">
              <a:latin typeface="Arial" pitchFamily="34" charset="0"/>
              <a:cs typeface="Arial" pitchFamily="34" charset="0"/>
            </a:endParaRPr>
          </a:p>
          <a:p>
            <a:pPr marL="342900" indent="-342900" algn="just" fontAlgn="auto">
              <a:spcBef>
                <a:spcPts val="0"/>
              </a:spcBef>
              <a:spcAft>
                <a:spcPts val="0"/>
              </a:spcAft>
              <a:buFontTx/>
              <a:buAutoNum type="arabicParenR"/>
              <a:defRPr/>
            </a:pPr>
            <a:endParaRPr lang="fr-FR" dirty="0">
              <a:latin typeface="Arial" pitchFamily="34" charset="0"/>
              <a:cs typeface="Arial" pitchFamily="34" charset="0"/>
            </a:endParaRPr>
          </a:p>
          <a:p>
            <a:pPr algn="just" fontAlgn="auto">
              <a:spcBef>
                <a:spcPts val="0"/>
              </a:spcBef>
              <a:spcAft>
                <a:spcPts val="0"/>
              </a:spcAft>
              <a:defRPr/>
            </a:pPr>
            <a:r>
              <a:rPr lang="fr-FR" sz="1600" dirty="0" smtClean="0">
                <a:latin typeface="Arial" pitchFamily="34" charset="0"/>
                <a:cs typeface="Arial" pitchFamily="34" charset="0"/>
              </a:rPr>
              <a:t>Maureen </a:t>
            </a:r>
            <a:r>
              <a:rPr lang="fr-FR" sz="1600" dirty="0" err="1">
                <a:latin typeface="Arial" pitchFamily="34" charset="0"/>
                <a:cs typeface="Arial" pitchFamily="34" charset="0"/>
              </a:rPr>
              <a:t>Brunt</a:t>
            </a:r>
            <a:r>
              <a:rPr lang="en-US" sz="1600" dirty="0">
                <a:latin typeface="Arial" pitchFamily="34" charset="0"/>
                <a:cs typeface="Arial" pitchFamily="34" charset="0"/>
              </a:rPr>
              <a:t>, Judicial Enforcement  of Competition Law, OECD, Competition committee, 1997</a:t>
            </a:r>
          </a:p>
          <a:p>
            <a:pPr algn="just" fontAlgn="auto">
              <a:spcBef>
                <a:spcPts val="0"/>
              </a:spcBef>
              <a:spcAft>
                <a:spcPts val="0"/>
              </a:spcAft>
              <a:defRPr/>
            </a:pPr>
            <a:endParaRPr lang="fr-FR" sz="2400" b="1" dirty="0">
              <a:latin typeface="Times New Roman" pitchFamily="18" charset="0"/>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98747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p:txBody>
          <a:bodyPr/>
          <a:lstStyle/>
          <a:p>
            <a:pPr>
              <a:defRPr/>
            </a:pPr>
            <a:fld id="{6540DB44-92D5-4971-B36A-0B270D741E45}" type="slidenum">
              <a:rPr lang="fr-FR"/>
              <a:pPr>
                <a:defRPr/>
              </a:pPr>
              <a:t>19</a:t>
            </a:fld>
            <a:endParaRPr lang="fr-FR"/>
          </a:p>
        </p:txBody>
      </p:sp>
      <p:sp>
        <p:nvSpPr>
          <p:cNvPr id="27651" name="Rectangle 2"/>
          <p:cNvSpPr>
            <a:spLocks noGrp="1" noChangeArrowheads="1"/>
          </p:cNvSpPr>
          <p:nvPr>
            <p:ph type="title"/>
          </p:nvPr>
        </p:nvSpPr>
        <p:spPr>
          <a:xfrm>
            <a:off x="0" y="0"/>
            <a:ext cx="9144000" cy="1143000"/>
          </a:xfrm>
        </p:spPr>
        <p:txBody>
          <a:bodyPr/>
          <a:lstStyle/>
          <a:p>
            <a:pPr eaLnBrk="1" hangingPunct="1"/>
            <a:r>
              <a:rPr lang="fr-FR" sz="3200" b="1" smtClean="0">
                <a:solidFill>
                  <a:srgbClr val="C00000"/>
                </a:solidFill>
                <a:latin typeface="Arial" charset="0"/>
                <a:cs typeface="Arial" charset="0"/>
              </a:rPr>
              <a:t>Elements of economics useful for antitrust:  measurements</a:t>
            </a:r>
          </a:p>
        </p:txBody>
      </p:sp>
      <p:sp>
        <p:nvSpPr>
          <p:cNvPr id="27652" name="Text Box 3"/>
          <p:cNvSpPr txBox="1">
            <a:spLocks noChangeArrowheads="1"/>
          </p:cNvSpPr>
          <p:nvPr/>
        </p:nvSpPr>
        <p:spPr bwMode="auto">
          <a:xfrm>
            <a:off x="446088" y="1939925"/>
            <a:ext cx="8518525" cy="230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fr-FR" dirty="0">
                <a:cs typeface="Arial" charset="0"/>
              </a:rPr>
              <a:t>3) The </a:t>
            </a:r>
            <a:r>
              <a:rPr lang="fr-FR" dirty="0" err="1">
                <a:cs typeface="Arial" charset="0"/>
              </a:rPr>
              <a:t>third</a:t>
            </a:r>
            <a:r>
              <a:rPr lang="fr-FR" dirty="0">
                <a:cs typeface="Arial" charset="0"/>
              </a:rPr>
              <a:t> </a:t>
            </a:r>
            <a:r>
              <a:rPr lang="fr-FR" dirty="0" err="1">
                <a:cs typeface="Arial" charset="0"/>
              </a:rPr>
              <a:t>way</a:t>
            </a:r>
            <a:r>
              <a:rPr lang="fr-FR" dirty="0">
                <a:cs typeface="Arial" charset="0"/>
              </a:rPr>
              <a:t> in </a:t>
            </a:r>
            <a:r>
              <a:rPr lang="fr-FR" dirty="0" err="1">
                <a:cs typeface="Arial" charset="0"/>
              </a:rPr>
              <a:t>which</a:t>
            </a:r>
            <a:r>
              <a:rPr lang="fr-FR" dirty="0">
                <a:cs typeface="Arial" charset="0"/>
              </a:rPr>
              <a:t> </a:t>
            </a:r>
            <a:r>
              <a:rPr lang="fr-FR" dirty="0" err="1">
                <a:cs typeface="Arial" charset="0"/>
              </a:rPr>
              <a:t>economics</a:t>
            </a:r>
            <a:r>
              <a:rPr lang="fr-FR" dirty="0">
                <a:cs typeface="Arial" charset="0"/>
              </a:rPr>
              <a:t> </a:t>
            </a:r>
            <a:r>
              <a:rPr lang="fr-FR" dirty="0" err="1">
                <a:cs typeface="Arial" charset="0"/>
              </a:rPr>
              <a:t>can</a:t>
            </a:r>
            <a:r>
              <a:rPr lang="fr-FR" dirty="0">
                <a:cs typeface="Arial" charset="0"/>
              </a:rPr>
              <a:t> </a:t>
            </a:r>
            <a:r>
              <a:rPr lang="fr-FR" dirty="0" err="1">
                <a:cs typeface="Arial" charset="0"/>
              </a:rPr>
              <a:t>be</a:t>
            </a:r>
            <a:r>
              <a:rPr lang="fr-FR" dirty="0">
                <a:cs typeface="Arial" charset="0"/>
              </a:rPr>
              <a:t> </a:t>
            </a:r>
            <a:r>
              <a:rPr lang="fr-FR" dirty="0" err="1">
                <a:cs typeface="Arial" charset="0"/>
              </a:rPr>
              <a:t>useful</a:t>
            </a:r>
            <a:r>
              <a:rPr lang="fr-FR" dirty="0">
                <a:cs typeface="Arial" charset="0"/>
              </a:rPr>
              <a:t> to the </a:t>
            </a:r>
            <a:r>
              <a:rPr lang="fr-FR" dirty="0" err="1">
                <a:cs typeface="Arial" charset="0"/>
              </a:rPr>
              <a:t>law</a:t>
            </a:r>
            <a:r>
              <a:rPr lang="fr-FR" dirty="0">
                <a:cs typeface="Arial" charset="0"/>
              </a:rPr>
              <a:t> </a:t>
            </a:r>
            <a:r>
              <a:rPr lang="fr-FR" dirty="0" err="1">
                <a:cs typeface="Arial" charset="0"/>
              </a:rPr>
              <a:t>is</a:t>
            </a:r>
            <a:r>
              <a:rPr lang="fr-FR" dirty="0">
                <a:cs typeface="Arial" charset="0"/>
              </a:rPr>
              <a:t> in </a:t>
            </a:r>
            <a:r>
              <a:rPr lang="fr-FR" dirty="0" err="1">
                <a:cs typeface="Arial" charset="0"/>
              </a:rPr>
              <a:t>supplying</a:t>
            </a:r>
            <a:r>
              <a:rPr lang="fr-FR" dirty="0">
                <a:cs typeface="Arial" charset="0"/>
              </a:rPr>
              <a:t> </a:t>
            </a:r>
            <a:r>
              <a:rPr lang="fr-FR" b="1" dirty="0" err="1">
                <a:solidFill>
                  <a:srgbClr val="FF0000"/>
                </a:solidFill>
                <a:cs typeface="Arial" charset="0"/>
              </a:rPr>
              <a:t>various</a:t>
            </a:r>
            <a:r>
              <a:rPr lang="fr-FR" b="1" dirty="0">
                <a:solidFill>
                  <a:srgbClr val="FF0000"/>
                </a:solidFill>
                <a:cs typeface="Arial" charset="0"/>
              </a:rPr>
              <a:t> </a:t>
            </a:r>
            <a:r>
              <a:rPr lang="fr-FR" b="1" dirty="0" err="1">
                <a:solidFill>
                  <a:srgbClr val="FF0000"/>
                </a:solidFill>
                <a:cs typeface="Arial" charset="0"/>
              </a:rPr>
              <a:t>economic</a:t>
            </a:r>
            <a:r>
              <a:rPr lang="fr-FR" b="1" dirty="0">
                <a:solidFill>
                  <a:srgbClr val="FF0000"/>
                </a:solidFill>
                <a:cs typeface="Arial" charset="0"/>
              </a:rPr>
              <a:t> </a:t>
            </a:r>
            <a:r>
              <a:rPr lang="fr-FR" b="1" dirty="0" err="1">
                <a:solidFill>
                  <a:srgbClr val="FF0000"/>
                </a:solidFill>
                <a:cs typeface="Arial" charset="0"/>
              </a:rPr>
              <a:t>tools</a:t>
            </a:r>
            <a:r>
              <a:rPr lang="fr-FR" b="1" dirty="0">
                <a:solidFill>
                  <a:srgbClr val="FF0000"/>
                </a:solidFill>
                <a:cs typeface="Arial" charset="0"/>
              </a:rPr>
              <a:t> </a:t>
            </a:r>
            <a:r>
              <a:rPr lang="fr-FR" b="1" dirty="0" err="1">
                <a:solidFill>
                  <a:srgbClr val="FF0000"/>
                </a:solidFill>
                <a:cs typeface="Arial" charset="0"/>
              </a:rPr>
              <a:t>such</a:t>
            </a:r>
            <a:r>
              <a:rPr lang="fr-FR" b="1" dirty="0">
                <a:solidFill>
                  <a:srgbClr val="FF0000"/>
                </a:solidFill>
                <a:cs typeface="Arial" charset="0"/>
              </a:rPr>
              <a:t> as </a:t>
            </a:r>
            <a:r>
              <a:rPr lang="fr-FR" b="1" dirty="0" err="1">
                <a:solidFill>
                  <a:srgbClr val="FF0000"/>
                </a:solidFill>
                <a:cs typeface="Arial" charset="0"/>
              </a:rPr>
              <a:t>economectrics</a:t>
            </a:r>
            <a:r>
              <a:rPr lang="fr-FR" b="1" dirty="0">
                <a:solidFill>
                  <a:srgbClr val="FF0000"/>
                </a:solidFill>
                <a:cs typeface="Arial" charset="0"/>
              </a:rPr>
              <a:t> to </a:t>
            </a:r>
            <a:r>
              <a:rPr lang="fr-FR" b="1" dirty="0" err="1">
                <a:solidFill>
                  <a:srgbClr val="FF0000"/>
                </a:solidFill>
                <a:cs typeface="Arial" charset="0"/>
              </a:rPr>
              <a:t>measure</a:t>
            </a:r>
            <a:r>
              <a:rPr lang="fr-FR" b="1" dirty="0">
                <a:solidFill>
                  <a:srgbClr val="FF0000"/>
                </a:solidFill>
                <a:cs typeface="Arial" charset="0"/>
              </a:rPr>
              <a:t> the </a:t>
            </a:r>
            <a:r>
              <a:rPr lang="fr-FR" b="1" dirty="0" err="1">
                <a:solidFill>
                  <a:srgbClr val="FF0000"/>
                </a:solidFill>
                <a:cs typeface="Arial" charset="0"/>
              </a:rPr>
              <a:t>effect</a:t>
            </a:r>
            <a:r>
              <a:rPr lang="fr-FR" b="1" dirty="0">
                <a:solidFill>
                  <a:srgbClr val="FF0000"/>
                </a:solidFill>
                <a:cs typeface="Arial" charset="0"/>
              </a:rPr>
              <a:t> of </a:t>
            </a:r>
            <a:r>
              <a:rPr lang="fr-FR" b="1" dirty="0" err="1">
                <a:solidFill>
                  <a:srgbClr val="FF0000"/>
                </a:solidFill>
                <a:cs typeface="Arial" charset="0"/>
              </a:rPr>
              <a:t>allegedly</a:t>
            </a:r>
            <a:r>
              <a:rPr lang="fr-FR" b="1" dirty="0">
                <a:solidFill>
                  <a:srgbClr val="FF0000"/>
                </a:solidFill>
                <a:cs typeface="Arial" charset="0"/>
              </a:rPr>
              <a:t> </a:t>
            </a:r>
            <a:r>
              <a:rPr lang="fr-FR" b="1" dirty="0" err="1">
                <a:solidFill>
                  <a:srgbClr val="FF0000"/>
                </a:solidFill>
                <a:cs typeface="Arial" charset="0"/>
              </a:rPr>
              <a:t>anticompetitive</a:t>
            </a:r>
            <a:r>
              <a:rPr lang="fr-FR" b="1" dirty="0">
                <a:solidFill>
                  <a:srgbClr val="FF0000"/>
                </a:solidFill>
                <a:cs typeface="Arial" charset="0"/>
              </a:rPr>
              <a:t> practices</a:t>
            </a:r>
            <a:r>
              <a:rPr lang="fr-FR" b="1" dirty="0">
                <a:solidFill>
                  <a:srgbClr val="C00000"/>
                </a:solidFill>
                <a:cs typeface="Arial" charset="0"/>
              </a:rPr>
              <a:t>”</a:t>
            </a:r>
            <a:r>
              <a:rPr lang="fr-FR" dirty="0">
                <a:cs typeface="Arial" charset="0"/>
              </a:rPr>
              <a:t>.</a:t>
            </a:r>
          </a:p>
          <a:p>
            <a:pPr algn="just" eaLnBrk="1" hangingPunct="1"/>
            <a:endParaRPr lang="fr-FR" dirty="0">
              <a:cs typeface="Arial" charset="0"/>
            </a:endParaRPr>
          </a:p>
          <a:p>
            <a:pPr algn="just" eaLnBrk="1" hangingPunct="1"/>
            <a:endParaRPr lang="fr-FR" dirty="0">
              <a:cs typeface="Arial" charset="0"/>
            </a:endParaRPr>
          </a:p>
          <a:p>
            <a:pPr algn="just" eaLnBrk="1" hangingPunct="1"/>
            <a:endParaRPr lang="fr-FR" dirty="0">
              <a:cs typeface="Arial" charset="0"/>
            </a:endParaRPr>
          </a:p>
          <a:p>
            <a:pPr algn="just" eaLnBrk="1" hangingPunct="1"/>
            <a:r>
              <a:rPr lang="fr-FR" dirty="0">
                <a:cs typeface="Arial" charset="0"/>
              </a:rPr>
              <a:t>Ex: </a:t>
            </a:r>
            <a:r>
              <a:rPr lang="fr-FR" dirty="0" err="1">
                <a:cs typeface="Arial" charset="0"/>
              </a:rPr>
              <a:t>what</a:t>
            </a:r>
            <a:r>
              <a:rPr lang="fr-FR" dirty="0">
                <a:cs typeface="Arial" charset="0"/>
              </a:rPr>
              <a:t> </a:t>
            </a:r>
            <a:r>
              <a:rPr lang="fr-FR" dirty="0" err="1">
                <a:cs typeface="Arial" charset="0"/>
              </a:rPr>
              <a:t>was</a:t>
            </a:r>
            <a:r>
              <a:rPr lang="fr-FR" dirty="0">
                <a:cs typeface="Arial" charset="0"/>
              </a:rPr>
              <a:t> the </a:t>
            </a:r>
            <a:r>
              <a:rPr lang="fr-FR" dirty="0" err="1">
                <a:cs typeface="Arial" charset="0"/>
              </a:rPr>
              <a:t>overcharge</a:t>
            </a:r>
            <a:r>
              <a:rPr lang="fr-FR" dirty="0">
                <a:cs typeface="Arial" charset="0"/>
              </a:rPr>
              <a:t> ?</a:t>
            </a:r>
          </a:p>
          <a:p>
            <a:pPr algn="just" eaLnBrk="1" hangingPunct="1"/>
            <a:endParaRPr lang="fr-FR" dirty="0">
              <a:cs typeface="Arial" charset="0"/>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353035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937165"/>
            <a:ext cx="7848872" cy="6740307"/>
          </a:xfrm>
          <a:prstGeom prst="rect">
            <a:avLst/>
          </a:prstGeom>
          <a:noFill/>
        </p:spPr>
        <p:txBody>
          <a:bodyPr wrap="square" rtlCol="0">
            <a:spAutoFit/>
          </a:bodyPr>
          <a:lstStyle/>
          <a:p>
            <a:pPr marL="342900" indent="-342900">
              <a:buAutoNum type="arabicParenR"/>
            </a:pPr>
            <a:r>
              <a:rPr lang="fr-FR" b="1" dirty="0" err="1" smtClean="0">
                <a:solidFill>
                  <a:srgbClr val="FF0000"/>
                </a:solidFill>
                <a:latin typeface="Arial" panose="020B0604020202020204" pitchFamily="34" charset="0"/>
                <a:cs typeface="Arial" panose="020B0604020202020204" pitchFamily="34" charset="0"/>
              </a:rPr>
              <a:t>Economic</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thinking</a:t>
            </a:r>
            <a:r>
              <a:rPr lang="fr-FR" b="1" dirty="0" smtClean="0">
                <a:solidFill>
                  <a:srgbClr val="FF0000"/>
                </a:solidFill>
                <a:latin typeface="Arial" panose="020B0604020202020204" pitchFamily="34" charset="0"/>
                <a:cs typeface="Arial" panose="020B0604020202020204" pitchFamily="34" charset="0"/>
              </a:rPr>
              <a:t> and </a:t>
            </a:r>
            <a:r>
              <a:rPr lang="fr-FR" b="1" dirty="0" err="1" smtClean="0">
                <a:solidFill>
                  <a:srgbClr val="FF0000"/>
                </a:solidFill>
                <a:latin typeface="Arial" panose="020B0604020202020204" pitchFamily="34" charset="0"/>
                <a:cs typeface="Arial" panose="020B0604020202020204" pitchFamily="34" charset="0"/>
              </a:rPr>
              <a:t>legal</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thinking</a:t>
            </a:r>
            <a:endParaRPr lang="fr-FR" b="1" dirty="0" smtClean="0">
              <a:solidFill>
                <a:srgbClr val="FF0000"/>
              </a:solidFill>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a:t>
            </a:r>
            <a:r>
              <a:rPr lang="en-US" dirty="0" smtClean="0">
                <a:latin typeface="Arial" panose="020B0604020202020204" pitchFamily="34" charset="0"/>
                <a:cs typeface="Arial" panose="020B0604020202020204" pitchFamily="34" charset="0"/>
              </a:rPr>
              <a:t>nfair </a:t>
            </a:r>
            <a:r>
              <a:rPr lang="en-US" dirty="0">
                <a:latin typeface="Arial" panose="020B0604020202020204" pitchFamily="34" charset="0"/>
                <a:cs typeface="Arial" panose="020B0604020202020204" pitchFamily="34" charset="0"/>
              </a:rPr>
              <a:t>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531103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AutoNum type="arabicParenR"/>
            </a:pPr>
            <a:r>
              <a:rPr lang="en-US" b="1" dirty="0" smtClean="0">
                <a:solidFill>
                  <a:srgbClr val="FF0000"/>
                </a:solidFill>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51654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fr-FR" sz="3200" b="1" dirty="0" err="1" smtClean="0">
                <a:solidFill>
                  <a:srgbClr val="C00000"/>
                </a:solidFill>
              </a:rPr>
              <a:t>Examples</a:t>
            </a:r>
            <a:r>
              <a:rPr lang="fr-FR" sz="3200" b="1" dirty="0" smtClean="0">
                <a:solidFill>
                  <a:srgbClr val="C00000"/>
                </a:solidFill>
              </a:rPr>
              <a:t> of </a:t>
            </a:r>
            <a:r>
              <a:rPr lang="fr-FR" sz="3200" b="1" dirty="0" err="1" smtClean="0">
                <a:solidFill>
                  <a:srgbClr val="C00000"/>
                </a:solidFill>
              </a:rPr>
              <a:t>economic</a:t>
            </a:r>
            <a:r>
              <a:rPr lang="fr-FR" sz="3200" b="1" dirty="0" smtClean="0">
                <a:solidFill>
                  <a:srgbClr val="C00000"/>
                </a:solidFill>
              </a:rPr>
              <a:t> issues in </a:t>
            </a:r>
            <a:r>
              <a:rPr lang="fr-FR" sz="3200" b="1" dirty="0" err="1" smtClean="0">
                <a:solidFill>
                  <a:srgbClr val="C00000"/>
                </a:solidFill>
              </a:rPr>
              <a:t>assessing</a:t>
            </a:r>
            <a:r>
              <a:rPr lang="fr-FR" sz="3200" b="1" dirty="0" smtClean="0">
                <a:solidFill>
                  <a:srgbClr val="C00000"/>
                </a:solidFill>
              </a:rPr>
              <a:t> </a:t>
            </a:r>
            <a:r>
              <a:rPr lang="fr-FR" sz="3200" b="1" dirty="0" err="1" smtClean="0">
                <a:solidFill>
                  <a:srgbClr val="C00000"/>
                </a:solidFill>
              </a:rPr>
              <a:t>agreements</a:t>
            </a:r>
            <a:endParaRPr lang="fr-FR" b="1" dirty="0">
              <a:solidFill>
                <a:srgbClr val="C00000"/>
              </a:solidFill>
            </a:endParaRPr>
          </a:p>
        </p:txBody>
      </p:sp>
      <p:sp>
        <p:nvSpPr>
          <p:cNvPr id="3" name="TextBox 2"/>
          <p:cNvSpPr txBox="1"/>
          <p:nvPr/>
        </p:nvSpPr>
        <p:spPr>
          <a:xfrm>
            <a:off x="755576" y="1196752"/>
            <a:ext cx="7704856" cy="6186309"/>
          </a:xfrm>
          <a:prstGeom prst="rect">
            <a:avLst/>
          </a:prstGeom>
          <a:noFill/>
        </p:spPr>
        <p:txBody>
          <a:bodyPr wrap="square" rtlCol="0">
            <a:spAutoFit/>
          </a:bodyPr>
          <a:lstStyle/>
          <a:p>
            <a:pPr algn="just"/>
            <a:r>
              <a:rPr lang="fr-FR" dirty="0" smtClean="0">
                <a:latin typeface="Arial" pitchFamily="34" charset="0"/>
                <a:cs typeface="Arial" pitchFamily="34" charset="0"/>
              </a:rPr>
              <a:t>1)</a:t>
            </a:r>
            <a:r>
              <a:rPr lang="fr-FR" b="1" dirty="0" smtClean="0">
                <a:solidFill>
                  <a:srgbClr val="FF0000"/>
                </a:solidFill>
                <a:latin typeface="Arial" pitchFamily="34" charset="0"/>
                <a:cs typeface="Arial" pitchFamily="34" charset="0"/>
              </a:rPr>
              <a:t> Can </a:t>
            </a:r>
            <a:r>
              <a:rPr lang="fr-FR" b="1" dirty="0" err="1" smtClean="0">
                <a:solidFill>
                  <a:srgbClr val="FF0000"/>
                </a:solidFill>
                <a:latin typeface="Arial" pitchFamily="34" charset="0"/>
                <a:cs typeface="Arial" pitchFamily="34" charset="0"/>
              </a:rPr>
              <a:t>economic</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analysis</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establish</a:t>
            </a:r>
            <a:r>
              <a:rPr lang="fr-FR" b="1" dirty="0" smtClean="0">
                <a:solidFill>
                  <a:srgbClr val="FF0000"/>
                </a:solidFill>
                <a:latin typeface="Arial" pitchFamily="34" charset="0"/>
                <a:cs typeface="Arial" pitchFamily="34" charset="0"/>
              </a:rPr>
              <a:t> the existence of an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agreement </a:t>
            </a:r>
            <a:r>
              <a:rPr lang="fr-FR" b="1" dirty="0" err="1" smtClean="0">
                <a:solidFill>
                  <a:srgbClr val="FF0000"/>
                </a:solidFill>
                <a:latin typeface="Arial" pitchFamily="34" charset="0"/>
                <a:cs typeface="Arial" pitchFamily="34" charset="0"/>
              </a:rPr>
              <a:t>between</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competitors</a:t>
            </a:r>
            <a:r>
              <a:rPr lang="fr-FR" b="1" dirty="0" smtClean="0">
                <a:solidFill>
                  <a:srgbClr val="FF0000"/>
                </a:solidFill>
                <a:latin typeface="Arial" pitchFamily="34" charset="0"/>
                <a:cs typeface="Arial" pitchFamily="34" charset="0"/>
              </a:rPr>
              <a:t> or the </a:t>
            </a:r>
            <a:r>
              <a:rPr lang="fr-FR" b="1" dirty="0" err="1" smtClean="0">
                <a:solidFill>
                  <a:srgbClr val="FF0000"/>
                </a:solidFill>
                <a:latin typeface="Arial" pitchFamily="34" charset="0"/>
                <a:cs typeface="Arial" pitchFamily="34" charset="0"/>
              </a:rPr>
              <a:t>lack</a:t>
            </a:r>
            <a:r>
              <a:rPr lang="fr-FR" b="1" dirty="0" smtClean="0">
                <a:solidFill>
                  <a:srgbClr val="FF0000"/>
                </a:solidFill>
                <a:latin typeface="Arial" pitchFamily="34" charset="0"/>
                <a:cs typeface="Arial" pitchFamily="34" charset="0"/>
              </a:rPr>
              <a:t> of </a:t>
            </a:r>
            <a:r>
              <a:rPr lang="fr-FR" b="1" dirty="0" err="1" smtClean="0">
                <a:solidFill>
                  <a:srgbClr val="FF0000"/>
                </a:solidFill>
                <a:latin typeface="Arial" pitchFamily="34" charset="0"/>
                <a:cs typeface="Arial" pitchFamily="34" charset="0"/>
              </a:rPr>
              <a:t>such</a:t>
            </a:r>
            <a:r>
              <a:rPr lang="fr-FR" b="1" dirty="0" smtClean="0">
                <a:solidFill>
                  <a:srgbClr val="FF0000"/>
                </a:solidFill>
                <a:latin typeface="Arial" pitchFamily="34" charset="0"/>
                <a:cs typeface="Arial" pitchFamily="34" charset="0"/>
              </a:rPr>
              <a:t> an agreement </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there</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a:t>
            </a:r>
            <a:r>
              <a:rPr lang="fr-FR" dirty="0" err="1" smtClean="0">
                <a:latin typeface="Arial" pitchFamily="34" charset="0"/>
                <a:cs typeface="Arial" pitchFamily="34" charset="0"/>
              </a:rPr>
              <a:t>parallel</a:t>
            </a:r>
            <a:r>
              <a:rPr lang="fr-FR" dirty="0" smtClean="0">
                <a:latin typeface="Arial" pitchFamily="34" charset="0"/>
                <a:cs typeface="Arial" pitchFamily="34" charset="0"/>
              </a:rPr>
              <a:t> </a:t>
            </a:r>
            <a:r>
              <a:rPr lang="fr-FR" dirty="0" err="1" smtClean="0">
                <a:latin typeface="Arial" pitchFamily="34" charset="0"/>
                <a:cs typeface="Arial" pitchFamily="34" charset="0"/>
              </a:rPr>
              <a:t>conduct</a:t>
            </a:r>
            <a:r>
              <a:rPr lang="fr-FR" dirty="0" smtClean="0">
                <a:latin typeface="Arial" pitchFamily="34" charset="0"/>
                <a:cs typeface="Arial" pitchFamily="34" charset="0"/>
              </a:rPr>
              <a:t> but no direct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of an agreement) ?</a:t>
            </a: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2) </a:t>
            </a:r>
            <a:r>
              <a:rPr lang="fr-FR" b="1" dirty="0" err="1" smtClean="0">
                <a:solidFill>
                  <a:srgbClr val="FF0000"/>
                </a:solidFill>
                <a:latin typeface="Arial" pitchFamily="34" charset="0"/>
                <a:cs typeface="Arial" pitchFamily="34" charset="0"/>
              </a:rPr>
              <a:t>Did</a:t>
            </a:r>
            <a:r>
              <a:rPr lang="fr-FR" b="1" dirty="0" smtClean="0">
                <a:solidFill>
                  <a:srgbClr val="FF0000"/>
                </a:solidFill>
                <a:latin typeface="Arial" pitchFamily="34" charset="0"/>
                <a:cs typeface="Arial" pitchFamily="34" charset="0"/>
              </a:rPr>
              <a:t> the agreement </a:t>
            </a:r>
            <a:r>
              <a:rPr lang="fr-FR" b="1" dirty="0" err="1" smtClean="0">
                <a:solidFill>
                  <a:srgbClr val="FF0000"/>
                </a:solidFill>
                <a:latin typeface="Arial" pitchFamily="34" charset="0"/>
                <a:cs typeface="Arial" pitchFamily="34" charset="0"/>
              </a:rPr>
              <a:t>reduce</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competition</a:t>
            </a:r>
            <a:r>
              <a:rPr lang="fr-FR" b="1" dirty="0" smtClean="0">
                <a:solidFill>
                  <a:srgbClr val="FF0000"/>
                </a:solidFill>
                <a:latin typeface="Arial" pitchFamily="34" charset="0"/>
                <a:cs typeface="Arial" pitchFamily="34" charset="0"/>
              </a:rPr>
              <a:t> ?</a:t>
            </a:r>
          </a:p>
          <a:p>
            <a:pPr marL="342900" indent="-342900" algn="just">
              <a:buAutoNum type="arabicParenR"/>
            </a:pPr>
            <a:endParaRPr lang="fr-FR" dirty="0" smtClean="0">
              <a:latin typeface="Arial" pitchFamily="34" charset="0"/>
              <a:cs typeface="Arial" pitchFamily="34" charset="0"/>
            </a:endParaRPr>
          </a:p>
          <a:p>
            <a:pPr algn="just"/>
            <a:r>
              <a:rPr lang="fr-FR" dirty="0">
                <a:latin typeface="Arial" pitchFamily="34" charset="0"/>
                <a:cs typeface="Arial" pitchFamily="34" charset="0"/>
              </a:rPr>
              <a:t>3</a:t>
            </a:r>
            <a:r>
              <a:rPr lang="fr-FR" dirty="0" smtClean="0">
                <a:latin typeface="Arial" pitchFamily="34" charset="0"/>
                <a:cs typeface="Arial" pitchFamily="34" charset="0"/>
              </a:rPr>
              <a:t>) </a:t>
            </a:r>
            <a:r>
              <a:rPr lang="fr-FR" b="1" dirty="0" smtClean="0">
                <a:solidFill>
                  <a:srgbClr val="FF0000"/>
                </a:solidFill>
                <a:latin typeface="Arial" pitchFamily="34" charset="0"/>
                <a:cs typeface="Arial" pitchFamily="34" charset="0"/>
              </a:rPr>
              <a:t>Under </a:t>
            </a:r>
            <a:r>
              <a:rPr lang="fr-FR" b="1" dirty="0" err="1" smtClean="0">
                <a:solidFill>
                  <a:srgbClr val="FF0000"/>
                </a:solidFill>
                <a:latin typeface="Arial" pitchFamily="34" charset="0"/>
                <a:cs typeface="Arial" pitchFamily="34" charset="0"/>
              </a:rPr>
              <a:t>which</a:t>
            </a:r>
            <a:r>
              <a:rPr lang="fr-FR" b="1" dirty="0" smtClean="0">
                <a:solidFill>
                  <a:srgbClr val="FF0000"/>
                </a:solidFill>
                <a:latin typeface="Arial" pitchFamily="34" charset="0"/>
                <a:cs typeface="Arial" pitchFamily="34" charset="0"/>
              </a:rPr>
              <a:t> condition </a:t>
            </a:r>
            <a:r>
              <a:rPr lang="fr-FR" b="1" dirty="0" err="1" smtClean="0">
                <a:solidFill>
                  <a:srgbClr val="FF0000"/>
                </a:solidFill>
                <a:latin typeface="Arial" pitchFamily="34" charset="0"/>
                <a:cs typeface="Arial" pitchFamily="34" charset="0"/>
              </a:rPr>
              <a:t>is</a:t>
            </a:r>
            <a:r>
              <a:rPr lang="fr-FR" b="1" dirty="0" smtClean="0">
                <a:solidFill>
                  <a:srgbClr val="FF0000"/>
                </a:solidFill>
                <a:latin typeface="Arial" pitchFamily="34" charset="0"/>
                <a:cs typeface="Arial" pitchFamily="34" charset="0"/>
              </a:rPr>
              <a:t> an  exchange of information </a:t>
            </a:r>
            <a:r>
              <a:rPr lang="fr-FR" b="1" dirty="0" err="1" smtClean="0">
                <a:solidFill>
                  <a:srgbClr val="FF0000"/>
                </a:solidFill>
                <a:latin typeface="Arial" pitchFamily="34" charset="0"/>
                <a:cs typeface="Arial" pitchFamily="34" charset="0"/>
              </a:rPr>
              <a:t>between</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competitors</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a:t>
            </a:r>
            <a:r>
              <a:rPr lang="fr-FR" dirty="0" smtClean="0">
                <a:latin typeface="Arial" pitchFamily="34" charset="0"/>
                <a:cs typeface="Arial" pitchFamily="34" charset="0"/>
              </a:rPr>
              <a:t>and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does</a:t>
            </a:r>
            <a:r>
              <a:rPr lang="fr-FR" dirty="0" smtClean="0">
                <a:latin typeface="Arial" pitchFamily="34" charset="0"/>
                <a:cs typeface="Arial" pitchFamily="34" charset="0"/>
              </a:rPr>
              <a:t> </a:t>
            </a:r>
            <a:r>
              <a:rPr lang="fr-FR" dirty="0" err="1" smtClean="0">
                <a:latin typeface="Arial" pitchFamily="34" charset="0"/>
                <a:cs typeface="Arial" pitchFamily="34" charset="0"/>
              </a:rPr>
              <a:t>it</a:t>
            </a:r>
            <a:r>
              <a:rPr lang="fr-FR" dirty="0" smtClean="0">
                <a:latin typeface="Arial" pitchFamily="34" charset="0"/>
                <a:cs typeface="Arial" pitchFamily="34" charset="0"/>
              </a:rPr>
              <a:t> </a:t>
            </a:r>
            <a:r>
              <a:rPr lang="fr-FR" dirty="0" err="1" smtClean="0">
                <a:latin typeface="Arial" pitchFamily="34" charset="0"/>
                <a:cs typeface="Arial" pitchFamily="34" charset="0"/>
              </a:rPr>
              <a:t>contribute</a:t>
            </a:r>
            <a:r>
              <a:rPr lang="fr-FR" dirty="0" smtClean="0">
                <a:latin typeface="Arial" pitchFamily="34" charset="0"/>
                <a:cs typeface="Arial" pitchFamily="34" charset="0"/>
              </a:rPr>
              <a:t> to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progress</a:t>
            </a:r>
            <a:r>
              <a:rPr lang="fr-FR" dirty="0" smtClean="0">
                <a:latin typeface="Arial" pitchFamily="34" charset="0"/>
                <a:cs typeface="Arial" pitchFamily="34" charset="0"/>
              </a:rPr>
              <a:t> ?</a:t>
            </a:r>
          </a:p>
          <a:p>
            <a:pPr algn="just"/>
            <a:endParaRPr lang="fr-FR" dirty="0">
              <a:latin typeface="Arial" pitchFamily="34" charset="0"/>
              <a:cs typeface="Arial" pitchFamily="34" charset="0"/>
            </a:endParaRPr>
          </a:p>
          <a:p>
            <a:pPr algn="just"/>
            <a:r>
              <a:rPr lang="fr-FR" dirty="0">
                <a:latin typeface="Arial" pitchFamily="34" charset="0"/>
                <a:cs typeface="Arial" pitchFamily="34" charset="0"/>
              </a:rPr>
              <a:t>4</a:t>
            </a:r>
            <a:r>
              <a:rPr lang="fr-FR" dirty="0" smtClean="0">
                <a:latin typeface="Arial" pitchFamily="34" charset="0"/>
                <a:cs typeface="Arial" pitchFamily="34" charset="0"/>
              </a:rPr>
              <a:t>) </a:t>
            </a:r>
            <a:r>
              <a:rPr lang="fr-FR" b="1" dirty="0" err="1" smtClean="0">
                <a:solidFill>
                  <a:srgbClr val="FF0000"/>
                </a:solidFill>
                <a:latin typeface="Arial" pitchFamily="34" charset="0"/>
                <a:cs typeface="Arial" pitchFamily="34" charset="0"/>
              </a:rPr>
              <a:t>Could</a:t>
            </a:r>
            <a:r>
              <a:rPr lang="fr-FR" b="1" dirty="0" smtClean="0">
                <a:solidFill>
                  <a:srgbClr val="FF0000"/>
                </a:solidFill>
                <a:latin typeface="Arial" pitchFamily="34" charset="0"/>
                <a:cs typeface="Arial" pitchFamily="34" charset="0"/>
              </a:rPr>
              <a:t> </a:t>
            </a:r>
            <a:r>
              <a:rPr lang="fr-FR" b="1" dirty="0">
                <a:solidFill>
                  <a:srgbClr val="FF0000"/>
                </a:solidFill>
                <a:latin typeface="Arial" pitchFamily="34" charset="0"/>
                <a:cs typeface="Arial" pitchFamily="34" charset="0"/>
              </a:rPr>
              <a:t> </a:t>
            </a:r>
            <a:r>
              <a:rPr lang="fr-FR" b="1" dirty="0" smtClean="0">
                <a:solidFill>
                  <a:srgbClr val="FF0000"/>
                </a:solidFill>
                <a:latin typeface="Arial" pitchFamily="34" charset="0"/>
                <a:cs typeface="Arial" pitchFamily="34" charset="0"/>
              </a:rPr>
              <a:t>an agreement </a:t>
            </a:r>
            <a:r>
              <a:rPr lang="fr-FR" b="1" dirty="0" err="1" smtClean="0">
                <a:solidFill>
                  <a:srgbClr val="FF0000"/>
                </a:solidFill>
                <a:latin typeface="Arial" pitchFamily="34" charset="0"/>
                <a:cs typeface="Arial" pitchFamily="34" charset="0"/>
              </a:rPr>
              <a:t>between</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two</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vertically</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related</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firms</a:t>
            </a:r>
            <a:r>
              <a:rPr lang="fr-FR" b="1" dirty="0" smtClean="0">
                <a:solidFill>
                  <a:srgbClr val="FF0000"/>
                </a:solidFill>
                <a:latin typeface="Arial" pitchFamily="34" charset="0"/>
                <a:cs typeface="Arial" pitchFamily="34" charset="0"/>
              </a:rPr>
              <a:t> have  the </a:t>
            </a:r>
            <a:r>
              <a:rPr lang="fr-FR" b="1" dirty="0" err="1" smtClean="0">
                <a:solidFill>
                  <a:srgbClr val="FF0000"/>
                </a:solidFill>
                <a:latin typeface="Arial" pitchFamily="34" charset="0"/>
                <a:cs typeface="Arial" pitchFamily="34" charset="0"/>
              </a:rPr>
              <a:t>object</a:t>
            </a:r>
            <a:r>
              <a:rPr lang="fr-FR" b="1" dirty="0" smtClean="0">
                <a:solidFill>
                  <a:srgbClr val="FF0000"/>
                </a:solidFill>
                <a:latin typeface="Arial" pitchFamily="34" charset="0"/>
                <a:cs typeface="Arial" pitchFamily="34" charset="0"/>
              </a:rPr>
              <a:t> or the </a:t>
            </a:r>
            <a:r>
              <a:rPr lang="fr-FR" b="1" dirty="0" err="1" smtClean="0">
                <a:solidFill>
                  <a:srgbClr val="FF0000"/>
                </a:solidFill>
                <a:latin typeface="Arial" pitchFamily="34" charset="0"/>
                <a:cs typeface="Arial" pitchFamily="34" charset="0"/>
              </a:rPr>
              <a:t>effect</a:t>
            </a:r>
            <a:r>
              <a:rPr lang="fr-FR" b="1" dirty="0" smtClean="0">
                <a:solidFill>
                  <a:srgbClr val="FF0000"/>
                </a:solidFill>
                <a:latin typeface="Arial" pitchFamily="34" charset="0"/>
                <a:cs typeface="Arial" pitchFamily="34" charset="0"/>
              </a:rPr>
              <a:t> of </a:t>
            </a:r>
            <a:r>
              <a:rPr lang="fr-FR" b="1" dirty="0" err="1" smtClean="0">
                <a:solidFill>
                  <a:srgbClr val="FF0000"/>
                </a:solidFill>
                <a:latin typeface="Arial" pitchFamily="34" charset="0"/>
                <a:cs typeface="Arial" pitchFamily="34" charset="0"/>
              </a:rPr>
              <a:t>limiting</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competition</a:t>
            </a:r>
            <a:r>
              <a:rPr lang="fr-FR" b="1" dirty="0" smtClean="0">
                <a:solidFill>
                  <a:srgbClr val="FF0000"/>
                </a:solidFill>
                <a:latin typeface="Arial" pitchFamily="34" charset="0"/>
                <a:cs typeface="Arial" pitchFamily="34" charset="0"/>
              </a:rPr>
              <a:t> </a:t>
            </a:r>
            <a:r>
              <a:rPr lang="fr-FR" dirty="0" smtClean="0">
                <a:latin typeface="Arial" pitchFamily="34" charset="0"/>
                <a:cs typeface="Arial" pitchFamily="34" charset="0"/>
              </a:rPr>
              <a:t>( in cases </a:t>
            </a:r>
            <a:r>
              <a:rPr lang="fr-FR" dirty="0" err="1" smtClean="0">
                <a:latin typeface="Arial" pitchFamily="34" charset="0"/>
                <a:cs typeface="Arial" pitchFamily="34" charset="0"/>
              </a:rPr>
              <a:t>where</a:t>
            </a:r>
            <a:r>
              <a:rPr lang="fr-FR" dirty="0" smtClean="0">
                <a:latin typeface="Arial" pitchFamily="34" charset="0"/>
                <a:cs typeface="Arial" pitchFamily="34" charset="0"/>
              </a:rPr>
              <a:t> </a:t>
            </a:r>
            <a:r>
              <a:rPr lang="fr-FR" dirty="0" err="1" smtClean="0">
                <a:latin typeface="Arial" pitchFamily="34" charset="0"/>
                <a:cs typeface="Arial" pitchFamily="34" charset="0"/>
              </a:rPr>
              <a:t>there</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no </a:t>
            </a:r>
            <a:r>
              <a:rPr lang="fr-FR" dirty="0" err="1" smtClean="0">
                <a:latin typeface="Arial" pitchFamily="34" charset="0"/>
                <a:cs typeface="Arial" pitchFamily="34" charset="0"/>
              </a:rPr>
              <a:t>clear</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of the </a:t>
            </a:r>
            <a:r>
              <a:rPr lang="fr-FR" dirty="0" err="1" smtClean="0">
                <a:latin typeface="Arial" pitchFamily="34" charset="0"/>
                <a:cs typeface="Arial" pitchFamily="34" charset="0"/>
              </a:rPr>
              <a:t>effect</a:t>
            </a:r>
            <a:r>
              <a:rPr lang="fr-FR" dirty="0" smtClean="0">
                <a:latin typeface="Arial" pitchFamily="34" charset="0"/>
                <a:cs typeface="Arial" pitchFamily="34" charset="0"/>
              </a:rPr>
              <a:t>) ( </a:t>
            </a:r>
            <a:r>
              <a:rPr lang="fr-FR" dirty="0" err="1" smtClean="0">
                <a:latin typeface="Arial" pitchFamily="34" charset="0"/>
                <a:cs typeface="Arial" pitchFamily="34" charset="0"/>
              </a:rPr>
              <a:t>comparison</a:t>
            </a:r>
            <a:r>
              <a:rPr lang="fr-FR" dirty="0" smtClean="0">
                <a:latin typeface="Arial" pitchFamily="34" charset="0"/>
                <a:cs typeface="Arial" pitchFamily="34" charset="0"/>
              </a:rPr>
              <a:t> </a:t>
            </a:r>
            <a:r>
              <a:rPr lang="fr-FR" dirty="0" err="1" smtClean="0">
                <a:latin typeface="Arial" pitchFamily="34" charset="0"/>
                <a:cs typeface="Arial" pitchFamily="34" charset="0"/>
              </a:rPr>
              <a:t>between</a:t>
            </a:r>
            <a:r>
              <a:rPr lang="fr-FR" dirty="0" smtClean="0">
                <a:latin typeface="Arial" pitchFamily="34" charset="0"/>
                <a:cs typeface="Arial" pitchFamily="34" charset="0"/>
              </a:rPr>
              <a:t> intra brand and </a:t>
            </a:r>
            <a:r>
              <a:rPr lang="fr-FR" dirty="0" err="1" smtClean="0">
                <a:latin typeface="Arial" pitchFamily="34" charset="0"/>
                <a:cs typeface="Arial" pitchFamily="34" charset="0"/>
              </a:rPr>
              <a:t>interbrand</a:t>
            </a:r>
            <a:r>
              <a:rPr lang="fr-FR" dirty="0" smtClean="0">
                <a:latin typeface="Arial" pitchFamily="34" charset="0"/>
                <a:cs typeface="Arial" pitchFamily="34" charset="0"/>
              </a:rPr>
              <a:t>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 ?</a:t>
            </a:r>
          </a:p>
          <a:p>
            <a:pPr algn="just"/>
            <a:endParaRPr lang="fr-FR" dirty="0">
              <a:latin typeface="Arial" pitchFamily="34" charset="0"/>
              <a:cs typeface="Arial" pitchFamily="34" charset="0"/>
            </a:endParaRPr>
          </a:p>
          <a:p>
            <a:pPr algn="just"/>
            <a:r>
              <a:rPr lang="fr-FR" dirty="0">
                <a:latin typeface="Arial" pitchFamily="34" charset="0"/>
                <a:cs typeface="Arial" pitchFamily="34" charset="0"/>
              </a:rPr>
              <a:t>5</a:t>
            </a:r>
            <a:r>
              <a:rPr lang="fr-FR" dirty="0" smtClean="0">
                <a:latin typeface="Arial" pitchFamily="34" charset="0"/>
                <a:cs typeface="Arial" pitchFamily="34" charset="0"/>
              </a:rPr>
              <a:t>) </a:t>
            </a:r>
            <a:r>
              <a:rPr lang="fr-FR" b="1" dirty="0" err="1" smtClean="0">
                <a:solidFill>
                  <a:srgbClr val="FF0000"/>
                </a:solidFill>
                <a:latin typeface="Arial" pitchFamily="34" charset="0"/>
                <a:cs typeface="Arial" pitchFamily="34" charset="0"/>
              </a:rPr>
              <a:t>Was</a:t>
            </a:r>
            <a:r>
              <a:rPr lang="fr-FR" b="1" dirty="0" smtClean="0">
                <a:solidFill>
                  <a:srgbClr val="FF0000"/>
                </a:solidFill>
                <a:latin typeface="Arial" pitchFamily="34" charset="0"/>
                <a:cs typeface="Arial" pitchFamily="34" charset="0"/>
              </a:rPr>
              <a:t> the agreement indispensable  to </a:t>
            </a:r>
            <a:r>
              <a:rPr lang="fr-FR" b="1" dirty="0" err="1" smtClean="0">
                <a:solidFill>
                  <a:srgbClr val="FF0000"/>
                </a:solidFill>
                <a:latin typeface="Arial" pitchFamily="34" charset="0"/>
                <a:cs typeface="Arial" pitchFamily="34" charset="0"/>
              </a:rPr>
              <a:t>obtain</a:t>
            </a:r>
            <a:r>
              <a:rPr lang="fr-FR" b="1" dirty="0" smtClean="0">
                <a:solidFill>
                  <a:srgbClr val="FF0000"/>
                </a:solidFill>
                <a:latin typeface="Arial" pitchFamily="34" charset="0"/>
                <a:cs typeface="Arial" pitchFamily="34" charset="0"/>
              </a:rPr>
              <a:t> the </a:t>
            </a:r>
            <a:r>
              <a:rPr lang="fr-FR" b="1" dirty="0" err="1" smtClean="0">
                <a:solidFill>
                  <a:srgbClr val="FF0000"/>
                </a:solidFill>
                <a:latin typeface="Arial" pitchFamily="34" charset="0"/>
                <a:cs typeface="Arial" pitchFamily="34" charset="0"/>
              </a:rPr>
              <a:t>alleged</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economic</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progress</a:t>
            </a:r>
            <a:r>
              <a:rPr lang="fr-FR" b="1" dirty="0" smtClean="0">
                <a:solidFill>
                  <a:srgbClr val="FF0000"/>
                </a:solidFill>
                <a:latin typeface="Arial" pitchFamily="34" charset="0"/>
                <a:cs typeface="Arial" pitchFamily="34" charset="0"/>
              </a:rPr>
              <a:t> </a:t>
            </a:r>
            <a:r>
              <a:rPr lang="fr-FR" dirty="0" smtClean="0">
                <a:latin typeface="Arial" pitchFamily="34" charset="0"/>
                <a:cs typeface="Arial" pitchFamily="34" charset="0"/>
              </a:rPr>
              <a:t>?</a:t>
            </a:r>
          </a:p>
          <a:p>
            <a:pPr algn="just"/>
            <a:endParaRPr lang="fr-FR" dirty="0">
              <a:latin typeface="Arial" pitchFamily="34" charset="0"/>
              <a:cs typeface="Arial" pitchFamily="34" charset="0"/>
            </a:endParaRPr>
          </a:p>
          <a:p>
            <a:pPr algn="just"/>
            <a:r>
              <a:rPr lang="fr-FR" dirty="0">
                <a:latin typeface="Arial" pitchFamily="34" charset="0"/>
                <a:cs typeface="Arial" pitchFamily="34" charset="0"/>
              </a:rPr>
              <a:t>6</a:t>
            </a:r>
            <a:r>
              <a:rPr lang="fr-FR" dirty="0" smtClean="0">
                <a:latin typeface="Arial" pitchFamily="34" charset="0"/>
                <a:cs typeface="Arial" pitchFamily="34" charset="0"/>
              </a:rPr>
              <a:t>) </a:t>
            </a:r>
            <a:r>
              <a:rPr lang="fr-FR" b="1" dirty="0" err="1" smtClean="0">
                <a:solidFill>
                  <a:srgbClr val="FF0000"/>
                </a:solidFill>
                <a:latin typeface="Arial" pitchFamily="34" charset="0"/>
                <a:cs typeface="Arial" pitchFamily="34" charset="0"/>
              </a:rPr>
              <a:t>What</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was</a:t>
            </a:r>
            <a:r>
              <a:rPr lang="fr-FR" b="1" dirty="0" smtClean="0">
                <a:solidFill>
                  <a:srgbClr val="FF0000"/>
                </a:solidFill>
                <a:latin typeface="Arial" pitchFamily="34" charset="0"/>
                <a:cs typeface="Arial" pitchFamily="34" charset="0"/>
              </a:rPr>
              <a:t> the damage </a:t>
            </a:r>
            <a:r>
              <a:rPr lang="fr-FR" b="1" dirty="0" err="1" smtClean="0">
                <a:solidFill>
                  <a:srgbClr val="FF0000"/>
                </a:solidFill>
                <a:latin typeface="Arial" pitchFamily="34" charset="0"/>
                <a:cs typeface="Arial" pitchFamily="34" charset="0"/>
              </a:rPr>
              <a:t>inflicted</a:t>
            </a:r>
            <a:r>
              <a:rPr lang="fr-FR" b="1" dirty="0" smtClean="0">
                <a:solidFill>
                  <a:srgbClr val="FF0000"/>
                </a:solidFill>
                <a:latin typeface="Arial" pitchFamily="34" charset="0"/>
                <a:cs typeface="Arial" pitchFamily="34" charset="0"/>
              </a:rPr>
              <a:t> by the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agreement </a:t>
            </a:r>
            <a:r>
              <a:rPr lang="fr-FR" dirty="0" smtClean="0">
                <a:latin typeface="Arial" pitchFamily="34" charset="0"/>
                <a:cs typeface="Arial" pitchFamily="34" charset="0"/>
              </a:rPr>
              <a:t>? </a:t>
            </a:r>
          </a:p>
          <a:p>
            <a:pPr marL="342900" indent="-342900">
              <a:buAutoNum type="arabicParenR"/>
            </a:pPr>
            <a:endParaRPr lang="fr-FR" dirty="0"/>
          </a:p>
          <a:p>
            <a:pPr marL="342900" indent="-342900">
              <a:buAutoNum type="arabicParenR"/>
            </a:pPr>
            <a:endParaRPr lang="fr-FR" dirty="0"/>
          </a:p>
        </p:txBody>
      </p:sp>
      <p:sp>
        <p:nvSpPr>
          <p:cNvPr id="4" name="Slide Number Placeholder 3"/>
          <p:cNvSpPr>
            <a:spLocks noGrp="1"/>
          </p:cNvSpPr>
          <p:nvPr>
            <p:ph type="sldNum" sz="quarter" idx="12"/>
          </p:nvPr>
        </p:nvSpPr>
        <p:spPr/>
        <p:txBody>
          <a:bodyPr/>
          <a:lstStyle/>
          <a:p>
            <a:fld id="{548D498D-93F4-4BA0-B170-234187B2C0D6}" type="slidenum">
              <a:rPr lang="fr-FR" smtClean="0"/>
              <a:t>21</a:t>
            </a:fld>
            <a:endParaRPr lang="fr-F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623311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FontTx/>
              <a:buAutoNum type="arabicParenR"/>
            </a:pPr>
            <a:r>
              <a:rPr lang="fr-FR" b="1" dirty="0" err="1">
                <a:solidFill>
                  <a:srgbClr val="FF0000"/>
                </a:solidFill>
                <a:latin typeface="Arial" pitchFamily="34" charset="0"/>
                <a:cs typeface="Arial" pitchFamily="34" charset="0"/>
              </a:rPr>
              <a:t>Economic</a:t>
            </a:r>
            <a:r>
              <a:rPr lang="fr-FR" b="1" dirty="0">
                <a:solidFill>
                  <a:srgbClr val="FF0000"/>
                </a:solidFill>
                <a:latin typeface="Arial" pitchFamily="34" charset="0"/>
                <a:cs typeface="Arial" pitchFamily="34" charset="0"/>
              </a:rPr>
              <a:t> issues in </a:t>
            </a:r>
            <a:r>
              <a:rPr lang="fr-FR" b="1" dirty="0" err="1">
                <a:solidFill>
                  <a:srgbClr val="FF0000"/>
                </a:solidFill>
                <a:latin typeface="Arial" pitchFamily="34" charset="0"/>
                <a:cs typeface="Arial" pitchFamily="34" charset="0"/>
              </a:rPr>
              <a:t>assessing</a:t>
            </a:r>
            <a:r>
              <a:rPr lang="fr-FR" b="1" dirty="0">
                <a:solidFill>
                  <a:srgbClr val="FF0000"/>
                </a:solidFill>
                <a:latin typeface="Arial" pitchFamily="34" charset="0"/>
                <a:cs typeface="Arial" pitchFamily="34" charset="0"/>
              </a:rPr>
              <a:t> the </a:t>
            </a:r>
            <a:r>
              <a:rPr lang="fr-FR" b="1" dirty="0" err="1">
                <a:solidFill>
                  <a:srgbClr val="FF0000"/>
                </a:solidFill>
                <a:latin typeface="Arial" pitchFamily="34" charset="0"/>
                <a:cs typeface="Arial" pitchFamily="34" charset="0"/>
              </a:rPr>
              <a:t>conduct</a:t>
            </a:r>
            <a:r>
              <a:rPr lang="fr-FR" b="1" dirty="0">
                <a:solidFill>
                  <a:srgbClr val="FF0000"/>
                </a:solidFill>
                <a:latin typeface="Arial" pitchFamily="34" charset="0"/>
                <a:cs typeface="Arial" pitchFamily="34" charset="0"/>
              </a:rPr>
              <a:t> of dominant </a:t>
            </a:r>
            <a:r>
              <a:rPr lang="fr-FR" b="1" dirty="0" err="1" smtClean="0">
                <a:solidFill>
                  <a:srgbClr val="FF0000"/>
                </a:solidFill>
                <a:latin typeface="Arial" pitchFamily="34" charset="0"/>
                <a:cs typeface="Arial" pitchFamily="34" charset="0"/>
              </a:rPr>
              <a:t>firms</a:t>
            </a:r>
            <a:endParaRPr lang="fr-FR" b="1" dirty="0" smtClean="0">
              <a:solidFill>
                <a:srgbClr val="FF0000"/>
              </a:solidFill>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620894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31188" cy="1144587"/>
          </a:xfrm>
        </p:spPr>
        <p:txBody>
          <a:bodyPr lIns="90000" tIns="46800" rIns="90000" bIns="46800">
            <a:normAutofit fontScale="90000"/>
          </a:bodyPr>
          <a:lstStyle/>
          <a:p>
            <a:pPr defTabSz="457200" eaLnBrk="1" hangingPunct="1">
              <a:buClr>
                <a:srgbClr val="FF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solidFill>
                  <a:srgbClr val="C00000"/>
                </a:solidFill>
                <a:latin typeface="Arial" pitchFamily="34" charset="0"/>
                <a:cs typeface="Arial" pitchFamily="34" charset="0"/>
              </a:rPr>
              <a:t>What is an exclusionary abuse of dominance:</a:t>
            </a:r>
            <a:br>
              <a:rPr lang="en-GB" sz="3200" b="1" dirty="0" smtClean="0">
                <a:solidFill>
                  <a:srgbClr val="C00000"/>
                </a:solidFill>
                <a:latin typeface="Arial" pitchFamily="34" charset="0"/>
                <a:cs typeface="Arial" pitchFamily="34" charset="0"/>
              </a:rPr>
            </a:br>
            <a:r>
              <a:rPr lang="en-GB" sz="3200" b="1" dirty="0" smtClean="0">
                <a:solidFill>
                  <a:srgbClr val="C00000"/>
                </a:solidFill>
                <a:latin typeface="Arial" pitchFamily="34" charset="0"/>
                <a:cs typeface="Arial" pitchFamily="34" charset="0"/>
              </a:rPr>
              <a:t>The Equally Efficient Firm Test</a:t>
            </a:r>
          </a:p>
        </p:txBody>
      </p:sp>
      <p:pic>
        <p:nvPicPr>
          <p:cNvPr id="45059" name="Picture 3"/>
          <p:cNvPicPr>
            <a:picLocks noChangeAspect="1" noChangeArrowheads="1"/>
          </p:cNvPicPr>
          <p:nvPr/>
        </p:nvPicPr>
        <p:blipFill>
          <a:blip r:embed="rId3" cstate="print"/>
          <a:srcRect/>
          <a:stretch>
            <a:fillRect/>
          </a:stretch>
        </p:blipFill>
        <p:spPr bwMode="auto">
          <a:xfrm>
            <a:off x="1619250" y="1628775"/>
            <a:ext cx="6019800" cy="5229225"/>
          </a:xfrm>
          <a:prstGeom prst="rect">
            <a:avLst/>
          </a:prstGeom>
          <a:noFill/>
          <a:ln w="9525">
            <a:noFill/>
            <a:round/>
            <a:headEnd/>
            <a:tailEnd/>
          </a:ln>
        </p:spPr>
      </p:pic>
      <p:sp>
        <p:nvSpPr>
          <p:cNvPr id="4" name="Slide Number Placeholder 3"/>
          <p:cNvSpPr>
            <a:spLocks noGrp="1"/>
          </p:cNvSpPr>
          <p:nvPr>
            <p:ph type="sldNum" sz="quarter" idx="12"/>
          </p:nvPr>
        </p:nvSpPr>
        <p:spPr/>
        <p:txBody>
          <a:bodyPr/>
          <a:lstStyle/>
          <a:p>
            <a:fld id="{BE9414B6-5E64-4111-8456-4AB2D7833E76}" type="slidenum">
              <a:rPr lang="fr-FR" smtClean="0"/>
              <a:pPr/>
              <a:t>23</a:t>
            </a:fld>
            <a:endParaRPr lang="fr-F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605420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8313" y="115888"/>
            <a:ext cx="8229600" cy="1143000"/>
          </a:xfrm>
        </p:spPr>
        <p:txBody>
          <a:bodyPr lIns="90000" tIns="46800" rIns="90000" bIns="46800">
            <a:normAutofit/>
          </a:bodyPr>
          <a:lstStyle/>
          <a:p>
            <a:pPr defTabSz="457200" eaLnBrk="1" hangingPunct="1">
              <a:buClr>
                <a:srgbClr val="FF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solidFill>
                  <a:srgbClr val="C00000"/>
                </a:solidFill>
                <a:latin typeface="Arial" pitchFamily="34" charset="0"/>
                <a:cs typeface="Arial" pitchFamily="34" charset="0"/>
              </a:rPr>
              <a:t>What is an exploitative abuse of dominance: the Consumer Welfare Test</a:t>
            </a:r>
          </a:p>
        </p:txBody>
      </p:sp>
      <p:pic>
        <p:nvPicPr>
          <p:cNvPr id="51203" name="Picture 3"/>
          <p:cNvPicPr>
            <a:picLocks noChangeAspect="1" noChangeArrowheads="1"/>
          </p:cNvPicPr>
          <p:nvPr/>
        </p:nvPicPr>
        <p:blipFill>
          <a:blip r:embed="rId3" cstate="print"/>
          <a:srcRect/>
          <a:stretch>
            <a:fillRect/>
          </a:stretch>
        </p:blipFill>
        <p:spPr bwMode="auto">
          <a:xfrm>
            <a:off x="1692275" y="1341438"/>
            <a:ext cx="5543550" cy="5445125"/>
          </a:xfrm>
          <a:prstGeom prst="rect">
            <a:avLst/>
          </a:prstGeom>
          <a:noFill/>
          <a:ln w="9525">
            <a:noFill/>
            <a:round/>
            <a:headEnd/>
            <a:tailEnd/>
          </a:ln>
        </p:spPr>
      </p:pic>
      <p:sp>
        <p:nvSpPr>
          <p:cNvPr id="4" name="Slide Number Placeholder 3"/>
          <p:cNvSpPr>
            <a:spLocks noGrp="1"/>
          </p:cNvSpPr>
          <p:nvPr>
            <p:ph type="sldNum" sz="quarter" idx="12"/>
          </p:nvPr>
        </p:nvSpPr>
        <p:spPr/>
        <p:txBody>
          <a:bodyPr/>
          <a:lstStyle/>
          <a:p>
            <a:fld id="{BE9414B6-5E64-4111-8456-4AB2D7833E76}" type="slidenum">
              <a:rPr lang="fr-FR" smtClean="0"/>
              <a:pPr/>
              <a:t>24</a:t>
            </a:fld>
            <a:endParaRPr lang="fr-F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81491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b="1" dirty="0" smtClean="0">
                <a:solidFill>
                  <a:srgbClr val="FF0000"/>
                </a:solidFill>
                <a:latin typeface="Arial" pitchFamily="34" charset="0"/>
                <a:cs typeface="Arial" pitchFamily="34" charset="0"/>
              </a:rPr>
              <a:t>Relevance for Hong Kong </a:t>
            </a:r>
            <a:r>
              <a:rPr lang="fr-FR" b="1" dirty="0" err="1">
                <a:solidFill>
                  <a:srgbClr val="FF0000"/>
                </a:solidFill>
                <a:latin typeface="Arial" pitchFamily="34" charset="0"/>
                <a:cs typeface="Arial" pitchFamily="34" charset="0"/>
              </a:rPr>
              <a:t>c</a:t>
            </a:r>
            <a:r>
              <a:rPr lang="fr-FR" b="1" dirty="0" err="1" smtClean="0">
                <a:solidFill>
                  <a:srgbClr val="FF0000"/>
                </a:solidFill>
                <a:latin typeface="Arial" pitchFamily="34" charset="0"/>
                <a:cs typeface="Arial" pitchFamily="34" charset="0"/>
              </a:rPr>
              <a:t>ompetition</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law</a:t>
            </a:r>
            <a:endParaRPr lang="fr-FR" b="1" dirty="0" smtClean="0">
              <a:solidFill>
                <a:srgbClr val="FF0000"/>
              </a:solidFill>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617371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Hong Kong: do </a:t>
            </a:r>
            <a:r>
              <a:rPr lang="fr-FR" sz="3200" b="1" dirty="0" err="1">
                <a:solidFill>
                  <a:srgbClr val="C00000"/>
                </a:solidFill>
                <a:latin typeface="Arial" panose="020B0604020202020204" pitchFamily="34" charset="0"/>
                <a:cs typeface="Arial" panose="020B0604020202020204" pitchFamily="34" charset="0"/>
              </a:rPr>
              <a:t>u</a:t>
            </a:r>
            <a:r>
              <a:rPr lang="fr-FR" sz="3200" b="1" dirty="0" err="1" smtClean="0">
                <a:solidFill>
                  <a:srgbClr val="C00000"/>
                </a:solidFill>
                <a:latin typeface="Arial" panose="020B0604020202020204" pitchFamily="34" charset="0"/>
                <a:cs typeface="Arial" panose="020B0604020202020204" pitchFamily="34" charset="0"/>
              </a:rPr>
              <a:t>nfair</a:t>
            </a:r>
            <a:r>
              <a:rPr lang="fr-FR" sz="3200" b="1" dirty="0" smtClean="0">
                <a:solidFill>
                  <a:srgbClr val="C00000"/>
                </a:solidFill>
                <a:latin typeface="Arial" panose="020B0604020202020204" pitchFamily="34" charset="0"/>
                <a:cs typeface="Arial" panose="020B0604020202020204" pitchFamily="34" charset="0"/>
              </a:rPr>
              <a:t> </a:t>
            </a:r>
            <a:r>
              <a:rPr lang="fr-FR" sz="3200" b="1" dirty="0">
                <a:solidFill>
                  <a:srgbClr val="C00000"/>
                </a:solidFill>
                <a:latin typeface="Arial" panose="020B0604020202020204" pitchFamily="34" charset="0"/>
                <a:cs typeface="Arial" panose="020B0604020202020204" pitchFamily="34" charset="0"/>
              </a:rPr>
              <a:t>p</a:t>
            </a:r>
            <a:r>
              <a:rPr lang="fr-FR" sz="3200" b="1" dirty="0" smtClean="0">
                <a:solidFill>
                  <a:srgbClr val="C00000"/>
                </a:solidFill>
                <a:latin typeface="Arial" panose="020B0604020202020204" pitchFamily="34" charset="0"/>
                <a:cs typeface="Arial" panose="020B0604020202020204" pitchFamily="34" charset="0"/>
              </a:rPr>
              <a:t>ractices </a:t>
            </a:r>
            <a:r>
              <a:rPr lang="fr-FR" sz="3200" b="1" dirty="0" err="1">
                <a:solidFill>
                  <a:srgbClr val="C00000"/>
                </a:solidFill>
                <a:latin typeface="Arial" panose="020B0604020202020204" pitchFamily="34" charset="0"/>
                <a:cs typeface="Arial" panose="020B0604020202020204" pitchFamily="34" charset="0"/>
              </a:rPr>
              <a:t>f</a:t>
            </a:r>
            <a:r>
              <a:rPr lang="fr-FR" sz="3200" b="1" dirty="0" err="1" smtClean="0">
                <a:solidFill>
                  <a:srgbClr val="C00000"/>
                </a:solidFill>
                <a:latin typeface="Arial" panose="020B0604020202020204" pitchFamily="34" charset="0"/>
                <a:cs typeface="Arial" panose="020B0604020202020204" pitchFamily="34" charset="0"/>
              </a:rPr>
              <a:t>all</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a:solidFill>
                  <a:srgbClr val="C00000"/>
                </a:solidFill>
                <a:latin typeface="Arial" panose="020B0604020202020204" pitchFamily="34" charset="0"/>
                <a:cs typeface="Arial" panose="020B0604020202020204" pitchFamily="34" charset="0"/>
              </a:rPr>
              <a:t>u</a:t>
            </a:r>
            <a:r>
              <a:rPr lang="fr-FR" sz="3200" b="1" dirty="0" err="1" smtClean="0">
                <a:solidFill>
                  <a:srgbClr val="C00000"/>
                </a:solidFill>
                <a:latin typeface="Arial" panose="020B0604020202020204" pitchFamily="34" charset="0"/>
                <a:cs typeface="Arial" panose="020B0604020202020204" pitchFamily="34" charset="0"/>
              </a:rPr>
              <a:t>nder</a:t>
            </a:r>
            <a:r>
              <a:rPr lang="fr-FR" sz="3200" b="1" dirty="0" smtClean="0">
                <a:solidFill>
                  <a:srgbClr val="C00000"/>
                </a:solidFill>
                <a:latin typeface="Arial" panose="020B0604020202020204" pitchFamily="34" charset="0"/>
                <a:cs typeface="Arial" panose="020B0604020202020204" pitchFamily="34" charset="0"/>
              </a:rPr>
              <a:t> the second </a:t>
            </a:r>
            <a:r>
              <a:rPr lang="fr-FR" sz="3200" b="1" dirty="0" err="1">
                <a:solidFill>
                  <a:srgbClr val="C00000"/>
                </a:solidFill>
                <a:latin typeface="Arial" panose="020B0604020202020204" pitchFamily="34" charset="0"/>
                <a:cs typeface="Arial" panose="020B0604020202020204" pitchFamily="34" charset="0"/>
              </a:rPr>
              <a:t>c</a:t>
            </a:r>
            <a:r>
              <a:rPr lang="fr-FR" sz="3200" b="1" dirty="0" err="1" smtClean="0">
                <a:solidFill>
                  <a:srgbClr val="C00000"/>
                </a:solidFill>
                <a:latin typeface="Arial" panose="020B0604020202020204" pitchFamily="34" charset="0"/>
                <a:cs typeface="Arial" panose="020B0604020202020204" pitchFamily="34" charset="0"/>
              </a:rPr>
              <a:t>onduct</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a:solidFill>
                  <a:srgbClr val="C00000"/>
                </a:solidFill>
                <a:latin typeface="Arial" panose="020B0604020202020204" pitchFamily="34" charset="0"/>
                <a:cs typeface="Arial" panose="020B0604020202020204" pitchFamily="34" charset="0"/>
              </a:rPr>
              <a:t>r</a:t>
            </a:r>
            <a:r>
              <a:rPr lang="fr-FR" sz="3200" b="1" dirty="0" err="1" smtClean="0">
                <a:solidFill>
                  <a:srgbClr val="C00000"/>
                </a:solidFill>
                <a:latin typeface="Arial" panose="020B0604020202020204" pitchFamily="34" charset="0"/>
                <a:cs typeface="Arial" panose="020B0604020202020204" pitchFamily="34" charset="0"/>
              </a:rPr>
              <a:t>ule</a:t>
            </a:r>
            <a:endParaRPr lang="fr-FR" sz="3200" b="1" dirty="0">
              <a:solidFill>
                <a:srgbClr val="C0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26</a:t>
            </a:fld>
            <a:endParaRPr lang="fr-FR"/>
          </a:p>
        </p:txBody>
      </p:sp>
      <p:sp>
        <p:nvSpPr>
          <p:cNvPr id="4" name="TextBox 3"/>
          <p:cNvSpPr txBox="1"/>
          <p:nvPr/>
        </p:nvSpPr>
        <p:spPr>
          <a:xfrm>
            <a:off x="539552" y="2172920"/>
            <a:ext cx="8064896" cy="3416320"/>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During the consultation process on the Guidelines, there were </a:t>
            </a:r>
            <a:r>
              <a:rPr lang="en-US" b="1" dirty="0">
                <a:solidFill>
                  <a:srgbClr val="FF0000"/>
                </a:solidFill>
                <a:latin typeface="Arial" panose="020B0604020202020204" pitchFamily="34" charset="0"/>
                <a:cs typeface="Arial" panose="020B0604020202020204" pitchFamily="34" charset="0"/>
              </a:rPr>
              <a:t>queries on whether "exploitative conduct" as used in the Telco Rule, such as the imposition of unfair prices or other unfair trading conditions, also falls within the scope of the Second Conduct Rule.</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(….)Any </a:t>
            </a:r>
            <a:r>
              <a:rPr lang="en-US" dirty="0">
                <a:latin typeface="Arial" panose="020B0604020202020204" pitchFamily="34" charset="0"/>
                <a:cs typeface="Arial" panose="020B0604020202020204" pitchFamily="34" charset="0"/>
              </a:rPr>
              <a:t>conduct which has the object or effect of preventing, restricting or distorting competition in Hong Kong may be regarded as abusive. </a:t>
            </a:r>
            <a:r>
              <a:rPr lang="en-US" b="1" dirty="0">
                <a:solidFill>
                  <a:srgbClr val="FF0000"/>
                </a:solidFill>
                <a:latin typeface="Arial" panose="020B0604020202020204" pitchFamily="34" charset="0"/>
                <a:cs typeface="Arial" panose="020B0604020202020204" pitchFamily="34" charset="0"/>
              </a:rPr>
              <a:t>Hence, if an exploitative conduct has an anti-competitive object or effect (for instance, the imposition of unfair prices or other unfair terms leading to anti-competitive foreclosure in the market), this may also fall within the scope of the Second Conduct Rule.</a:t>
            </a:r>
          </a:p>
          <a:p>
            <a:pPr algn="just"/>
            <a:endParaRPr lang="en-US"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888590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err="1" smtClean="0">
                <a:solidFill>
                  <a:srgbClr val="CC0000"/>
                </a:solidFill>
                <a:latin typeface="Arial" panose="020B0604020202020204" pitchFamily="34" charset="0"/>
                <a:cs typeface="Arial" panose="020B0604020202020204" pitchFamily="34" charset="0"/>
              </a:rPr>
              <a:t>What</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is</a:t>
            </a:r>
            <a:r>
              <a:rPr lang="fr-FR" sz="3200" b="1" dirty="0" smtClean="0">
                <a:solidFill>
                  <a:srgbClr val="CC0000"/>
                </a:solidFill>
                <a:latin typeface="Arial" panose="020B0604020202020204" pitchFamily="34" charset="0"/>
                <a:cs typeface="Arial" panose="020B0604020202020204" pitchFamily="34" charset="0"/>
              </a:rPr>
              <a:t> the goal of HK </a:t>
            </a:r>
            <a:r>
              <a:rPr lang="fr-FR" sz="3200" b="1" dirty="0" err="1" smtClean="0">
                <a:solidFill>
                  <a:srgbClr val="CC0000"/>
                </a:solidFill>
                <a:latin typeface="Arial" panose="020B0604020202020204" pitchFamily="34" charset="0"/>
                <a:cs typeface="Arial" panose="020B0604020202020204" pitchFamily="34" charset="0"/>
              </a:rPr>
              <a:t>Competition</a:t>
            </a:r>
            <a:r>
              <a:rPr lang="fr-FR" sz="3200" b="1" dirty="0" smtClean="0">
                <a:solidFill>
                  <a:srgbClr val="CC0000"/>
                </a:solidFill>
                <a:latin typeface="Arial" panose="020B0604020202020204" pitchFamily="34" charset="0"/>
                <a:cs typeface="Arial" panose="020B0604020202020204" pitchFamily="34" charset="0"/>
              </a:rPr>
              <a:t> Law?</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539552" y="2348880"/>
            <a:ext cx="8208912" cy="2031325"/>
          </a:xfrm>
          <a:prstGeom prst="rect">
            <a:avLst/>
          </a:prstGeom>
          <a:noFill/>
        </p:spPr>
        <p:txBody>
          <a:bodyPr wrap="square" rtlCol="0">
            <a:spAutoFit/>
          </a:bodyPr>
          <a:lstStyle/>
          <a:p>
            <a:pPr algn="just"/>
            <a:r>
              <a:rPr lang="en-US" b="1" dirty="0">
                <a:solidFill>
                  <a:srgbClr val="FF0000"/>
                </a:solidFill>
                <a:latin typeface="Arial" panose="020B0604020202020204" pitchFamily="34" charset="0"/>
                <a:cs typeface="Arial" panose="020B0604020202020204" pitchFamily="34" charset="0"/>
              </a:rPr>
              <a:t>Effective competition benefits all consumers in Hong Kong</a:t>
            </a:r>
            <a:r>
              <a:rPr lang="en-US" dirty="0">
                <a:latin typeface="Arial" panose="020B0604020202020204" pitchFamily="34" charset="0"/>
                <a:cs typeface="Arial" panose="020B0604020202020204" pitchFamily="34" charset="0"/>
              </a:rPr>
              <a:t>, including Small and </a:t>
            </a:r>
            <a:r>
              <a:rPr lang="en-US" dirty="0" smtClean="0">
                <a:latin typeface="Arial" panose="020B0604020202020204" pitchFamily="34" charset="0"/>
                <a:cs typeface="Arial" panose="020B0604020202020204" pitchFamily="34" charset="0"/>
              </a:rPr>
              <a:t>Medium Enterprises </a:t>
            </a:r>
            <a:r>
              <a:rPr lang="en-US" dirty="0">
                <a:latin typeface="Arial" panose="020B0604020202020204" pitchFamily="34" charset="0"/>
                <a:cs typeface="Arial" panose="020B0604020202020204" pitchFamily="34" charset="0"/>
              </a:rPr>
              <a:t>(SMEs) which are themselves consumers</a:t>
            </a:r>
            <a:r>
              <a:rPr lang="en-US" b="1" dirty="0">
                <a:solidFill>
                  <a:srgbClr val="FF0000"/>
                </a:solidFill>
                <a:latin typeface="Arial" panose="020B0604020202020204" pitchFamily="34" charset="0"/>
                <a:cs typeface="Arial" panose="020B0604020202020204" pitchFamily="34" charset="0"/>
              </a:rPr>
              <a:t>, by bringing lower prices, </a:t>
            </a:r>
            <a:r>
              <a:rPr lang="en-US" b="1" dirty="0" smtClean="0">
                <a:solidFill>
                  <a:srgbClr val="FF0000"/>
                </a:solidFill>
                <a:latin typeface="Arial" panose="020B0604020202020204" pitchFamily="34" charset="0"/>
                <a:cs typeface="Arial" panose="020B0604020202020204" pitchFamily="34" charset="0"/>
              </a:rPr>
              <a:t>more choices </a:t>
            </a:r>
            <a:r>
              <a:rPr lang="en-US" b="1" dirty="0">
                <a:solidFill>
                  <a:srgbClr val="FF0000"/>
                </a:solidFill>
                <a:latin typeface="Arial" panose="020B0604020202020204" pitchFamily="34" charset="0"/>
                <a:cs typeface="Arial" panose="020B0604020202020204" pitchFamily="34" charset="0"/>
              </a:rPr>
              <a:t>and better quality goods and services</a:t>
            </a:r>
            <a:r>
              <a:rPr lang="en-US" dirty="0">
                <a:latin typeface="Arial" panose="020B0604020202020204" pitchFamily="34" charset="0"/>
                <a:cs typeface="Arial" panose="020B0604020202020204" pitchFamily="34" charset="0"/>
              </a:rPr>
              <a:t>. It creates a level playing field allowing all </a:t>
            </a:r>
            <a:r>
              <a:rPr lang="en-US" dirty="0" smtClean="0">
                <a:latin typeface="Arial" panose="020B0604020202020204" pitchFamily="34" charset="0"/>
                <a:cs typeface="Arial" panose="020B0604020202020204" pitchFamily="34" charset="0"/>
              </a:rPr>
              <a:t>to compete </a:t>
            </a:r>
            <a:r>
              <a:rPr lang="en-US" dirty="0">
                <a:latin typeface="Arial" panose="020B0604020202020204" pitchFamily="34" charset="0"/>
                <a:cs typeface="Arial" panose="020B0604020202020204" pitchFamily="34" charset="0"/>
              </a:rPr>
              <a:t>equally</a:t>
            </a:r>
            <a:r>
              <a:rPr lang="en-US" dirty="0" smtClean="0">
                <a:latin typeface="Arial" panose="020B0604020202020204" pitchFamily="34" charset="0"/>
                <a:cs typeface="Arial" panose="020B0604020202020204" pitchFamily="34" charset="0"/>
              </a:rPr>
              <a:t>.</a:t>
            </a:r>
          </a:p>
          <a:p>
            <a:pPr algn="just"/>
            <a:endParaRPr lang="en-US"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Stanley Wong, South China Morning Post December 15 2015</a:t>
            </a:r>
            <a:endParaRPr lang="fr-FR"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016084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HK first </a:t>
            </a:r>
            <a:r>
              <a:rPr lang="fr-FR" sz="3200" b="1" dirty="0" err="1">
                <a:solidFill>
                  <a:srgbClr val="C00000"/>
                </a:solidFill>
                <a:latin typeface="Arial" panose="020B0604020202020204" pitchFamily="34" charset="0"/>
                <a:cs typeface="Arial" panose="020B0604020202020204" pitchFamily="34" charset="0"/>
              </a:rPr>
              <a:t>c</a:t>
            </a:r>
            <a:r>
              <a:rPr lang="fr-FR" sz="3200" b="1" dirty="0" err="1" smtClean="0">
                <a:solidFill>
                  <a:srgbClr val="C00000"/>
                </a:solidFill>
                <a:latin typeface="Arial" panose="020B0604020202020204" pitchFamily="34" charset="0"/>
                <a:cs typeface="Arial" panose="020B0604020202020204" pitchFamily="34" charset="0"/>
              </a:rPr>
              <a:t>onduct</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a:solidFill>
                  <a:srgbClr val="C00000"/>
                </a:solidFill>
                <a:latin typeface="Arial" panose="020B0604020202020204" pitchFamily="34" charset="0"/>
                <a:cs typeface="Arial" panose="020B0604020202020204" pitchFamily="34" charset="0"/>
              </a:rPr>
              <a:t>r</a:t>
            </a:r>
            <a:r>
              <a:rPr lang="fr-FR" sz="3200" b="1" dirty="0" err="1" smtClean="0">
                <a:solidFill>
                  <a:srgbClr val="C00000"/>
                </a:solidFill>
                <a:latin typeface="Arial" panose="020B0604020202020204" pitchFamily="34" charset="0"/>
                <a:cs typeface="Arial" panose="020B0604020202020204" pitchFamily="34" charset="0"/>
              </a:rPr>
              <a:t>ule</a:t>
            </a:r>
            <a:r>
              <a:rPr lang="fr-FR" sz="3200" b="1" dirty="0" smtClean="0">
                <a:solidFill>
                  <a:srgbClr val="C00000"/>
                </a:solidFill>
                <a:latin typeface="Arial" panose="020B0604020202020204" pitchFamily="34" charset="0"/>
                <a:cs typeface="Arial" panose="020B0604020202020204" pitchFamily="34" charset="0"/>
              </a:rPr>
              <a:t> and </a:t>
            </a:r>
            <a:r>
              <a:rPr lang="fr-FR" sz="3200" b="1" dirty="0" err="1">
                <a:solidFill>
                  <a:srgbClr val="C00000"/>
                </a:solidFill>
                <a:latin typeface="Arial" panose="020B0604020202020204" pitchFamily="34" charset="0"/>
                <a:cs typeface="Arial" panose="020B0604020202020204" pitchFamily="34" charset="0"/>
              </a:rPr>
              <a:t>e</a:t>
            </a:r>
            <a:r>
              <a:rPr lang="fr-FR" sz="3200" b="1" dirty="0" err="1" smtClean="0">
                <a:solidFill>
                  <a:srgbClr val="C00000"/>
                </a:solidFill>
                <a:latin typeface="Arial" panose="020B0604020202020204" pitchFamily="34" charset="0"/>
                <a:cs typeface="Arial" panose="020B0604020202020204" pitchFamily="34" charset="0"/>
              </a:rPr>
              <a:t>conomic</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a:solidFill>
                  <a:srgbClr val="C00000"/>
                </a:solidFill>
                <a:latin typeface="Arial" panose="020B0604020202020204" pitchFamily="34" charset="0"/>
                <a:cs typeface="Arial" panose="020B0604020202020204" pitchFamily="34" charset="0"/>
              </a:rPr>
              <a:t>a</a:t>
            </a:r>
            <a:r>
              <a:rPr lang="fr-FR" sz="3200" b="1" dirty="0" err="1" smtClean="0">
                <a:solidFill>
                  <a:srgbClr val="C00000"/>
                </a:solidFill>
                <a:latin typeface="Arial" panose="020B0604020202020204" pitchFamily="34" charset="0"/>
                <a:cs typeface="Arial" panose="020B0604020202020204" pitchFamily="34" charset="0"/>
              </a:rPr>
              <a:t>nalysis</a:t>
            </a:r>
            <a:endParaRPr lang="fr-FR" sz="3200" b="1" dirty="0">
              <a:solidFill>
                <a:srgbClr val="C0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28</a:t>
            </a:fld>
            <a:endParaRPr lang="fr-FR"/>
          </a:p>
        </p:txBody>
      </p:sp>
      <p:sp>
        <p:nvSpPr>
          <p:cNvPr id="4" name="TextBox 3"/>
          <p:cNvSpPr txBox="1"/>
          <p:nvPr/>
        </p:nvSpPr>
        <p:spPr>
          <a:xfrm>
            <a:off x="467544" y="1988840"/>
            <a:ext cx="8280920" cy="3970318"/>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The First Conduct Rule  </a:t>
            </a:r>
            <a:r>
              <a:rPr lang="en-US" dirty="0">
                <a:latin typeface="Arial" panose="020B0604020202020204" pitchFamily="34" charset="0"/>
                <a:cs typeface="Arial" panose="020B0604020202020204" pitchFamily="34" charset="0"/>
              </a:rPr>
              <a:t>captures both </a:t>
            </a:r>
            <a:r>
              <a:rPr lang="en-US" b="1" dirty="0">
                <a:solidFill>
                  <a:srgbClr val="FF0000"/>
                </a:solidFill>
                <a:latin typeface="Arial" panose="020B0604020202020204" pitchFamily="34" charset="0"/>
                <a:cs typeface="Arial" panose="020B0604020202020204" pitchFamily="34" charset="0"/>
              </a:rPr>
              <a:t>horizontal and </a:t>
            </a:r>
            <a:r>
              <a:rPr lang="en-US" b="1" dirty="0" smtClean="0">
                <a:solidFill>
                  <a:srgbClr val="FF0000"/>
                </a:solidFill>
                <a:latin typeface="Arial" panose="020B0604020202020204" pitchFamily="34" charset="0"/>
                <a:cs typeface="Arial" panose="020B0604020202020204" pitchFamily="34" charset="0"/>
              </a:rPr>
              <a:t>vertical arrangements </a:t>
            </a:r>
            <a:r>
              <a:rPr lang="en-US" dirty="0">
                <a:latin typeface="Arial" panose="020B0604020202020204" pitchFamily="34" charset="0"/>
                <a:cs typeface="Arial" panose="020B0604020202020204" pitchFamily="34" charset="0"/>
              </a:rPr>
              <a:t>where they have an </a:t>
            </a:r>
            <a:r>
              <a:rPr lang="en-US" dirty="0" smtClean="0">
                <a:latin typeface="Arial" panose="020B0604020202020204" pitchFamily="34" charset="0"/>
                <a:cs typeface="Arial" panose="020B0604020202020204" pitchFamily="34" charset="0"/>
              </a:rPr>
              <a:t>anti-competitive object </a:t>
            </a:r>
            <a:r>
              <a:rPr lang="en-US" dirty="0">
                <a:latin typeface="Arial" panose="020B0604020202020204" pitchFamily="34" charset="0"/>
                <a:cs typeface="Arial" panose="020B0604020202020204" pitchFamily="34" charset="0"/>
              </a:rPr>
              <a:t>or effect. </a:t>
            </a:r>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With </a:t>
            </a:r>
            <a:r>
              <a:rPr lang="en-US" dirty="0">
                <a:latin typeface="Arial" panose="020B0604020202020204" pitchFamily="34" charset="0"/>
                <a:cs typeface="Arial" panose="020B0604020202020204" pitchFamily="34" charset="0"/>
              </a:rPr>
              <a:t>respect to </a:t>
            </a:r>
            <a:r>
              <a:rPr lang="en-US" b="1" dirty="0" smtClean="0">
                <a:solidFill>
                  <a:srgbClr val="FF0000"/>
                </a:solidFill>
                <a:latin typeface="Arial" panose="020B0604020202020204" pitchFamily="34" charset="0"/>
                <a:cs typeface="Arial" panose="020B0604020202020204" pitchFamily="34" charset="0"/>
              </a:rPr>
              <a:t>vertical arrangements</a:t>
            </a:r>
            <a:r>
              <a:rPr lang="en-US" dirty="0">
                <a:latin typeface="Arial" panose="020B0604020202020204" pitchFamily="34" charset="0"/>
                <a:cs typeface="Arial" panose="020B0604020202020204" pitchFamily="34" charset="0"/>
              </a:rPr>
              <a:t>, the </a:t>
            </a:r>
            <a:r>
              <a:rPr lang="en-US" dirty="0" smtClean="0">
                <a:latin typeface="Arial" panose="020B0604020202020204" pitchFamily="34" charset="0"/>
                <a:cs typeface="Arial" panose="020B0604020202020204" pitchFamily="34" charset="0"/>
              </a:rPr>
              <a:t>Guideline </a:t>
            </a:r>
            <a:r>
              <a:rPr lang="en-US" dirty="0">
                <a:latin typeface="Arial" panose="020B0604020202020204" pitchFamily="34" charset="0"/>
                <a:cs typeface="Arial" panose="020B0604020202020204" pitchFamily="34" charset="0"/>
              </a:rPr>
              <a:t>does not </a:t>
            </a:r>
            <a:r>
              <a:rPr lang="en-US" dirty="0" smtClean="0">
                <a:latin typeface="Arial" panose="020B0604020202020204" pitchFamily="34" charset="0"/>
                <a:cs typeface="Arial" panose="020B0604020202020204" pitchFamily="34" charset="0"/>
              </a:rPr>
              <a:t>introduce a </a:t>
            </a:r>
            <a:r>
              <a:rPr lang="en-US" dirty="0">
                <a:latin typeface="Arial" panose="020B0604020202020204" pitchFamily="34" charset="0"/>
                <a:cs typeface="Arial" panose="020B0604020202020204" pitchFamily="34" charset="0"/>
              </a:rPr>
              <a:t>block exemption.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Guideline also </a:t>
            </a:r>
            <a:r>
              <a:rPr lang="en-US" dirty="0" smtClean="0">
                <a:latin typeface="Arial" panose="020B0604020202020204" pitchFamily="34" charset="0"/>
                <a:cs typeface="Arial" panose="020B0604020202020204" pitchFamily="34" charset="0"/>
              </a:rPr>
              <a:t>indicates that </a:t>
            </a:r>
            <a:r>
              <a:rPr lang="en-US" dirty="0">
                <a:latin typeface="Arial" panose="020B0604020202020204" pitchFamily="34" charset="0"/>
                <a:cs typeface="Arial" panose="020B0604020202020204" pitchFamily="34" charset="0"/>
              </a:rPr>
              <a:t>as a general rule, the Commission will </a:t>
            </a:r>
            <a:r>
              <a:rPr lang="en-US" dirty="0" smtClean="0">
                <a:latin typeface="Arial" panose="020B0604020202020204" pitchFamily="34" charset="0"/>
                <a:cs typeface="Arial" panose="020B0604020202020204" pitchFamily="34" charset="0"/>
              </a:rPr>
              <a:t>consider Resale </a:t>
            </a:r>
            <a:r>
              <a:rPr lang="en-US" dirty="0">
                <a:latin typeface="Arial" panose="020B0604020202020204" pitchFamily="34" charset="0"/>
                <a:cs typeface="Arial" panose="020B0604020202020204" pitchFamily="34" charset="0"/>
              </a:rPr>
              <a:t>Price Maintenance (“RPM”)1 by its </a:t>
            </a:r>
            <a:r>
              <a:rPr lang="en-US" dirty="0" smtClean="0">
                <a:latin typeface="Arial" panose="020B0604020202020204" pitchFamily="34" charset="0"/>
                <a:cs typeface="Arial" panose="020B0604020202020204" pitchFamily="34" charset="0"/>
              </a:rPr>
              <a:t>nature </a:t>
            </a:r>
            <a:r>
              <a:rPr lang="en-US" b="1" dirty="0" smtClean="0">
                <a:solidFill>
                  <a:srgbClr val="FF0000"/>
                </a:solidFill>
                <a:latin typeface="Arial" panose="020B0604020202020204" pitchFamily="34" charset="0"/>
                <a:cs typeface="Arial" panose="020B0604020202020204" pitchFamily="34" charset="0"/>
              </a:rPr>
              <a:t>harmful </a:t>
            </a:r>
            <a:r>
              <a:rPr lang="en-US" b="1" dirty="0">
                <a:solidFill>
                  <a:srgbClr val="FF0000"/>
                </a:solidFill>
                <a:latin typeface="Arial" panose="020B0604020202020204" pitchFamily="34" charset="0"/>
                <a:cs typeface="Arial" panose="020B0604020202020204" pitchFamily="34" charset="0"/>
              </a:rPr>
              <a:t>to competition and in the absence </a:t>
            </a:r>
            <a:r>
              <a:rPr lang="en-US" b="1" dirty="0" smtClean="0">
                <a:solidFill>
                  <a:srgbClr val="FF0000"/>
                </a:solidFill>
                <a:latin typeface="Arial" panose="020B0604020202020204" pitchFamily="34" charset="0"/>
                <a:cs typeface="Arial" panose="020B0604020202020204" pitchFamily="34" charset="0"/>
              </a:rPr>
              <a:t>of efficiency </a:t>
            </a:r>
            <a:r>
              <a:rPr lang="en-US" b="1" dirty="0">
                <a:solidFill>
                  <a:srgbClr val="FF0000"/>
                </a:solidFill>
                <a:latin typeface="Arial" panose="020B0604020202020204" pitchFamily="34" charset="0"/>
                <a:cs typeface="Arial" panose="020B0604020202020204" pitchFamily="34" charset="0"/>
              </a:rPr>
              <a:t>justifications </a:t>
            </a:r>
            <a:r>
              <a:rPr lang="en-US" dirty="0">
                <a:latin typeface="Arial" panose="020B0604020202020204" pitchFamily="34" charset="0"/>
                <a:cs typeface="Arial" panose="020B0604020202020204" pitchFamily="34" charset="0"/>
              </a:rPr>
              <a:t>(without consideration of </a:t>
            </a:r>
            <a:r>
              <a:rPr lang="en-US" dirty="0" smtClean="0">
                <a:latin typeface="Arial" panose="020B0604020202020204" pitchFamily="34" charset="0"/>
                <a:cs typeface="Arial" panose="020B0604020202020204" pitchFamily="34" charset="0"/>
              </a:rPr>
              <a:t>its effect </a:t>
            </a:r>
            <a:r>
              <a:rPr lang="en-US" dirty="0">
                <a:latin typeface="Arial" panose="020B0604020202020204" pitchFamily="34" charset="0"/>
                <a:cs typeface="Arial" panose="020B0604020202020204" pitchFamily="34" charset="0"/>
              </a:rPr>
              <a:t>on competition) be taken to contravene the </a:t>
            </a:r>
            <a:r>
              <a:rPr lang="en-US" dirty="0" smtClean="0">
                <a:latin typeface="Arial" panose="020B0604020202020204" pitchFamily="34" charset="0"/>
                <a:cs typeface="Arial" panose="020B0604020202020204" pitchFamily="34" charset="0"/>
              </a:rPr>
              <a:t>CO. Further</a:t>
            </a:r>
            <a:r>
              <a:rPr lang="en-US" dirty="0">
                <a:latin typeface="Arial" panose="020B0604020202020204" pitchFamily="34" charset="0"/>
                <a:cs typeface="Arial" panose="020B0604020202020204" pitchFamily="34" charset="0"/>
              </a:rPr>
              <a:t>, in some cases, RPM may amount to </a:t>
            </a:r>
            <a:r>
              <a:rPr lang="en-US" dirty="0" smtClean="0">
                <a:latin typeface="Arial" panose="020B0604020202020204" pitchFamily="34" charset="0"/>
                <a:cs typeface="Arial" panose="020B0604020202020204" pitchFamily="34" charset="0"/>
              </a:rPr>
              <a:t>serious anti-competitive </a:t>
            </a:r>
            <a:r>
              <a:rPr lang="en-US" dirty="0">
                <a:latin typeface="Arial" panose="020B0604020202020204" pitchFamily="34" charset="0"/>
                <a:cs typeface="Arial" panose="020B0604020202020204" pitchFamily="34" charset="0"/>
              </a:rPr>
              <a:t>conduct. </a:t>
            </a:r>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For </a:t>
            </a:r>
            <a:r>
              <a:rPr lang="en-US" b="1" dirty="0">
                <a:solidFill>
                  <a:srgbClr val="FF0000"/>
                </a:solidFill>
                <a:latin typeface="Arial" panose="020B0604020202020204" pitchFamily="34" charset="0"/>
                <a:cs typeface="Arial" panose="020B0604020202020204" pitchFamily="34" charset="0"/>
              </a:rPr>
              <a:t>trade associations </a:t>
            </a:r>
            <a:r>
              <a:rPr lang="en-US" b="1" dirty="0" smtClean="0">
                <a:solidFill>
                  <a:srgbClr val="FF0000"/>
                </a:solidFill>
                <a:latin typeface="Arial" panose="020B0604020202020204" pitchFamily="34" charset="0"/>
                <a:cs typeface="Arial" panose="020B0604020202020204" pitchFamily="34" charset="0"/>
              </a:rPr>
              <a:t>and professional </a:t>
            </a:r>
            <a:r>
              <a:rPr lang="en-US" b="1" dirty="0">
                <a:solidFill>
                  <a:srgbClr val="FF0000"/>
                </a:solidFill>
                <a:latin typeface="Arial" panose="020B0604020202020204" pitchFamily="34" charset="0"/>
                <a:cs typeface="Arial" panose="020B0604020202020204" pitchFamily="34" charset="0"/>
              </a:rPr>
              <a:t>bodies, the </a:t>
            </a:r>
            <a:r>
              <a:rPr lang="en-US" b="1" dirty="0" smtClean="0">
                <a:solidFill>
                  <a:srgbClr val="FF0000"/>
                </a:solidFill>
                <a:latin typeface="Arial" panose="020B0604020202020204" pitchFamily="34" charset="0"/>
                <a:cs typeface="Arial" panose="020B0604020202020204" pitchFamily="34" charset="0"/>
              </a:rPr>
              <a:t>Guideline provides </a:t>
            </a:r>
            <a:r>
              <a:rPr lang="en-US" b="1" dirty="0">
                <a:solidFill>
                  <a:srgbClr val="FF0000"/>
                </a:solidFill>
                <a:latin typeface="Arial" panose="020B0604020202020204" pitchFamily="34" charset="0"/>
                <a:cs typeface="Arial" panose="020B0604020202020204" pitchFamily="34" charset="0"/>
              </a:rPr>
              <a:t>a number of examples where </a:t>
            </a:r>
            <a:r>
              <a:rPr lang="en-US" b="1" dirty="0" smtClean="0">
                <a:solidFill>
                  <a:srgbClr val="FF0000"/>
                </a:solidFill>
                <a:latin typeface="Arial" panose="020B0604020202020204" pitchFamily="34" charset="0"/>
                <a:cs typeface="Arial" panose="020B0604020202020204" pitchFamily="34" charset="0"/>
              </a:rPr>
              <a:t>information exchange</a:t>
            </a:r>
            <a:r>
              <a:rPr lang="en-US" b="1" dirty="0">
                <a:solidFill>
                  <a:srgbClr val="FF0000"/>
                </a:solidFill>
                <a:latin typeface="Arial" panose="020B0604020202020204" pitchFamily="34" charset="0"/>
                <a:cs typeface="Arial" panose="020B0604020202020204" pitchFamily="34" charset="0"/>
              </a:rPr>
              <a:t>, price recommendations and fees scales </a:t>
            </a:r>
            <a:r>
              <a:rPr lang="en-US" b="1" dirty="0" smtClean="0">
                <a:solidFill>
                  <a:srgbClr val="FF0000"/>
                </a:solidFill>
                <a:latin typeface="Arial" panose="020B0604020202020204" pitchFamily="34" charset="0"/>
                <a:cs typeface="Arial" panose="020B0604020202020204" pitchFamily="34" charset="0"/>
              </a:rPr>
              <a:t>are not </a:t>
            </a:r>
            <a:r>
              <a:rPr lang="en-US" b="1" dirty="0">
                <a:solidFill>
                  <a:srgbClr val="FF0000"/>
                </a:solidFill>
                <a:latin typeface="Arial" panose="020B0604020202020204" pitchFamily="34" charset="0"/>
                <a:cs typeface="Arial" panose="020B0604020202020204" pitchFamily="34" charset="0"/>
              </a:rPr>
              <a:t>likely to contravene the FCR</a:t>
            </a:r>
            <a:r>
              <a:rPr lang="en-US" dirty="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28918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HK </a:t>
            </a:r>
            <a:r>
              <a:rPr lang="fr-FR" sz="3200" b="1" dirty="0">
                <a:solidFill>
                  <a:srgbClr val="C00000"/>
                </a:solidFill>
                <a:latin typeface="Arial" panose="020B0604020202020204" pitchFamily="34" charset="0"/>
                <a:cs typeface="Arial" panose="020B0604020202020204" pitchFamily="34" charset="0"/>
              </a:rPr>
              <a:t>s</a:t>
            </a:r>
            <a:r>
              <a:rPr lang="fr-FR" sz="3200" b="1" dirty="0" smtClean="0">
                <a:solidFill>
                  <a:srgbClr val="C00000"/>
                </a:solidFill>
                <a:latin typeface="Arial" panose="020B0604020202020204" pitchFamily="34" charset="0"/>
                <a:cs typeface="Arial" panose="020B0604020202020204" pitchFamily="34" charset="0"/>
              </a:rPr>
              <a:t>econd </a:t>
            </a:r>
            <a:r>
              <a:rPr lang="fr-FR" sz="3200" b="1" dirty="0" err="1">
                <a:solidFill>
                  <a:srgbClr val="C00000"/>
                </a:solidFill>
                <a:latin typeface="Arial" panose="020B0604020202020204" pitchFamily="34" charset="0"/>
                <a:cs typeface="Arial" panose="020B0604020202020204" pitchFamily="34" charset="0"/>
              </a:rPr>
              <a:t>r</a:t>
            </a:r>
            <a:r>
              <a:rPr lang="fr-FR" sz="3200" b="1" dirty="0" err="1" smtClean="0">
                <a:solidFill>
                  <a:srgbClr val="C00000"/>
                </a:solidFill>
                <a:latin typeface="Arial" panose="020B0604020202020204" pitchFamily="34" charset="0"/>
                <a:cs typeface="Arial" panose="020B0604020202020204" pitchFamily="34" charset="0"/>
              </a:rPr>
              <a:t>ule</a:t>
            </a:r>
            <a:r>
              <a:rPr lang="fr-FR" sz="3200" b="1" dirty="0" smtClean="0">
                <a:solidFill>
                  <a:srgbClr val="C00000"/>
                </a:solidFill>
                <a:latin typeface="Arial" panose="020B0604020202020204" pitchFamily="34" charset="0"/>
                <a:cs typeface="Arial" panose="020B0604020202020204" pitchFamily="34" charset="0"/>
              </a:rPr>
              <a:t> </a:t>
            </a:r>
            <a:r>
              <a:rPr lang="fr-FR" sz="3200" b="1" dirty="0">
                <a:solidFill>
                  <a:srgbClr val="C00000"/>
                </a:solidFill>
                <a:latin typeface="Arial" panose="020B0604020202020204" pitchFamily="34" charset="0"/>
                <a:cs typeface="Arial" panose="020B0604020202020204" pitchFamily="34" charset="0"/>
              </a:rPr>
              <a:t>g</a:t>
            </a:r>
            <a:r>
              <a:rPr lang="fr-FR" sz="3200" b="1" dirty="0" smtClean="0">
                <a:solidFill>
                  <a:srgbClr val="C00000"/>
                </a:solidFill>
                <a:latin typeface="Arial" panose="020B0604020202020204" pitchFamily="34" charset="0"/>
                <a:cs typeface="Arial" panose="020B0604020202020204" pitchFamily="34" charset="0"/>
              </a:rPr>
              <a:t>uideline on </a:t>
            </a:r>
            <a:r>
              <a:rPr lang="fr-FR" sz="3200" b="1" dirty="0" err="1">
                <a:solidFill>
                  <a:srgbClr val="C00000"/>
                </a:solidFill>
                <a:latin typeface="Arial" panose="020B0604020202020204" pitchFamily="34" charset="0"/>
                <a:cs typeface="Arial" panose="020B0604020202020204" pitchFamily="34" charset="0"/>
              </a:rPr>
              <a:t>m</a:t>
            </a:r>
            <a:r>
              <a:rPr lang="fr-FR" sz="3200" b="1" dirty="0" err="1" smtClean="0">
                <a:solidFill>
                  <a:srgbClr val="C00000"/>
                </a:solidFill>
                <a:latin typeface="Arial" panose="020B0604020202020204" pitchFamily="34" charset="0"/>
                <a:cs typeface="Arial" panose="020B0604020202020204" pitchFamily="34" charset="0"/>
              </a:rPr>
              <a:t>arket</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a:solidFill>
                  <a:srgbClr val="C00000"/>
                </a:solidFill>
                <a:latin typeface="Arial" panose="020B0604020202020204" pitchFamily="34" charset="0"/>
                <a:cs typeface="Arial" panose="020B0604020202020204" pitchFamily="34" charset="0"/>
              </a:rPr>
              <a:t>d</a:t>
            </a:r>
            <a:r>
              <a:rPr lang="fr-FR" sz="3200" b="1" dirty="0" err="1" smtClean="0">
                <a:solidFill>
                  <a:srgbClr val="C00000"/>
                </a:solidFill>
                <a:latin typeface="Arial" panose="020B0604020202020204" pitchFamily="34" charset="0"/>
                <a:cs typeface="Arial" panose="020B0604020202020204" pitchFamily="34" charset="0"/>
              </a:rPr>
              <a:t>efinition</a:t>
            </a:r>
            <a:endParaRPr lang="fr-FR" sz="3200" b="1" dirty="0">
              <a:solidFill>
                <a:srgbClr val="C0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29</a:t>
            </a:fld>
            <a:endParaRPr lang="fr-FR"/>
          </a:p>
        </p:txBody>
      </p:sp>
      <p:sp>
        <p:nvSpPr>
          <p:cNvPr id="4" name="TextBox 3"/>
          <p:cNvSpPr txBox="1"/>
          <p:nvPr/>
        </p:nvSpPr>
        <p:spPr>
          <a:xfrm>
            <a:off x="467544" y="2294870"/>
            <a:ext cx="8280920" cy="2862322"/>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Guideline </a:t>
            </a:r>
            <a:r>
              <a:rPr lang="en-US" dirty="0">
                <a:latin typeface="Arial" panose="020B0604020202020204" pitchFamily="34" charset="0"/>
                <a:cs typeface="Arial" panose="020B0604020202020204" pitchFamily="34" charset="0"/>
              </a:rPr>
              <a:t>confirms that </a:t>
            </a:r>
            <a:r>
              <a:rPr lang="en-US" b="1" dirty="0">
                <a:solidFill>
                  <a:srgbClr val="FF0000"/>
                </a:solidFill>
                <a:latin typeface="Arial" panose="020B0604020202020204" pitchFamily="34" charset="0"/>
                <a:cs typeface="Arial" panose="020B0604020202020204" pitchFamily="34" charset="0"/>
              </a:rPr>
              <a:t>market </a:t>
            </a:r>
            <a:r>
              <a:rPr lang="en-US" b="1" dirty="0" smtClean="0">
                <a:solidFill>
                  <a:srgbClr val="FF0000"/>
                </a:solidFill>
                <a:latin typeface="Arial" panose="020B0604020202020204" pitchFamily="34" charset="0"/>
                <a:cs typeface="Arial" panose="020B0604020202020204" pitchFamily="34" charset="0"/>
              </a:rPr>
              <a:t>definition will </a:t>
            </a:r>
            <a:r>
              <a:rPr lang="en-US" b="1" dirty="0">
                <a:solidFill>
                  <a:srgbClr val="FF0000"/>
                </a:solidFill>
                <a:latin typeface="Arial" panose="020B0604020202020204" pitchFamily="34" charset="0"/>
                <a:cs typeface="Arial" panose="020B0604020202020204" pitchFamily="34" charset="0"/>
              </a:rPr>
              <a:t>be determined in line with international </a:t>
            </a:r>
            <a:r>
              <a:rPr lang="en-US" b="1" dirty="0" smtClean="0">
                <a:solidFill>
                  <a:srgbClr val="FF0000"/>
                </a:solidFill>
                <a:latin typeface="Arial" panose="020B0604020202020204" pitchFamily="34" charset="0"/>
                <a:cs typeface="Arial" panose="020B0604020202020204" pitchFamily="34" charset="0"/>
              </a:rPr>
              <a:t>best practice</a:t>
            </a:r>
            <a:r>
              <a:rPr lang="en-US" b="1" dirty="0">
                <a:solidFill>
                  <a:srgbClr val="FF0000"/>
                </a:solidFill>
                <a:latin typeface="Arial" panose="020B0604020202020204" pitchFamily="34" charset="0"/>
                <a:cs typeface="Arial" panose="020B0604020202020204" pitchFamily="34" charset="0"/>
              </a:rPr>
              <a:t>, taking into account product and </a:t>
            </a:r>
            <a:r>
              <a:rPr lang="en-US" b="1" dirty="0" smtClean="0">
                <a:solidFill>
                  <a:srgbClr val="FF0000"/>
                </a:solidFill>
                <a:latin typeface="Arial" panose="020B0604020202020204" pitchFamily="34" charset="0"/>
                <a:cs typeface="Arial" panose="020B0604020202020204" pitchFamily="34" charset="0"/>
              </a:rPr>
              <a:t>geographic scopes</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address the concerns expressed </a:t>
            </a:r>
            <a:r>
              <a:rPr lang="en-US" dirty="0" smtClean="0">
                <a:latin typeface="Arial" panose="020B0604020202020204" pitchFamily="34" charset="0"/>
                <a:cs typeface="Arial" panose="020B0604020202020204" pitchFamily="34" charset="0"/>
              </a:rPr>
              <a:t>by stakeholders </a:t>
            </a:r>
            <a:r>
              <a:rPr lang="en-US" dirty="0">
                <a:latin typeface="Arial" panose="020B0604020202020204" pitchFamily="34" charset="0"/>
                <a:cs typeface="Arial" panose="020B0604020202020204" pitchFamily="34" charset="0"/>
              </a:rPr>
              <a:t>regarding geographic boundaries </a:t>
            </a:r>
            <a:r>
              <a:rPr lang="en-US" dirty="0" smtClean="0">
                <a:latin typeface="Arial" panose="020B0604020202020204" pitchFamily="34" charset="0"/>
                <a:cs typeface="Arial" panose="020B0604020202020204" pitchFamily="34" charset="0"/>
              </a:rPr>
              <a:t>of markets</a:t>
            </a:r>
            <a:r>
              <a:rPr lang="en-US" dirty="0">
                <a:latin typeface="Arial" panose="020B0604020202020204" pitchFamily="34" charset="0"/>
                <a:cs typeface="Arial" panose="020B0604020202020204" pitchFamily="34" charset="0"/>
              </a:rPr>
              <a:t>, the </a:t>
            </a:r>
            <a:r>
              <a:rPr lang="en-US" dirty="0" smtClean="0">
                <a:latin typeface="Arial" panose="020B0604020202020204" pitchFamily="34" charset="0"/>
                <a:cs typeface="Arial" panose="020B0604020202020204" pitchFamily="34" charset="0"/>
              </a:rPr>
              <a:t>Guideline </a:t>
            </a:r>
            <a:r>
              <a:rPr lang="en-US" dirty="0">
                <a:latin typeface="Arial" panose="020B0604020202020204" pitchFamily="34" charset="0"/>
                <a:cs typeface="Arial" panose="020B0604020202020204" pitchFamily="34" charset="0"/>
              </a:rPr>
              <a:t>confirms that </a:t>
            </a:r>
            <a:r>
              <a:rPr lang="en-US" dirty="0" smtClean="0">
                <a:latin typeface="Arial" panose="020B0604020202020204" pitchFamily="34" charset="0"/>
                <a:cs typeface="Arial" panose="020B0604020202020204" pitchFamily="34" charset="0"/>
              </a:rPr>
              <a:t>the realities </a:t>
            </a:r>
            <a:r>
              <a:rPr lang="en-US" dirty="0">
                <a:latin typeface="Arial" panose="020B0604020202020204" pitchFamily="34" charset="0"/>
                <a:cs typeface="Arial" panose="020B0604020202020204" pitchFamily="34" charset="0"/>
              </a:rPr>
              <a:t>and characteristics of the Hong </a:t>
            </a:r>
            <a:r>
              <a:rPr lang="en-US" dirty="0" smtClean="0">
                <a:latin typeface="Arial" panose="020B0604020202020204" pitchFamily="34" charset="0"/>
                <a:cs typeface="Arial" panose="020B0604020202020204" pitchFamily="34" charset="0"/>
              </a:rPr>
              <a:t>Kong market </a:t>
            </a:r>
            <a:r>
              <a:rPr lang="en-US" dirty="0">
                <a:latin typeface="Arial" panose="020B0604020202020204" pitchFamily="34" charset="0"/>
                <a:cs typeface="Arial" panose="020B0604020202020204" pitchFamily="34" charset="0"/>
              </a:rPr>
              <a:t>will be taken into account with </a:t>
            </a:r>
            <a:r>
              <a:rPr lang="en-US" dirty="0" smtClean="0">
                <a:latin typeface="Arial" panose="020B0604020202020204" pitchFamily="34" charset="0"/>
                <a:cs typeface="Arial" panose="020B0604020202020204" pitchFamily="34" charset="0"/>
              </a:rPr>
              <a:t>the Commission </a:t>
            </a:r>
            <a:r>
              <a:rPr lang="en-US" dirty="0">
                <a:latin typeface="Arial" panose="020B0604020202020204" pitchFamily="34" charset="0"/>
                <a:cs typeface="Arial" panose="020B0604020202020204" pitchFamily="34" charset="0"/>
              </a:rPr>
              <a:t>acknowledging that markets may </a:t>
            </a:r>
            <a:r>
              <a:rPr lang="en-US" dirty="0" smtClean="0">
                <a:latin typeface="Arial" panose="020B0604020202020204" pitchFamily="34" charset="0"/>
                <a:cs typeface="Arial" panose="020B0604020202020204" pitchFamily="34" charset="0"/>
              </a:rPr>
              <a:t>be global</a:t>
            </a:r>
            <a:r>
              <a:rPr lang="en-US" dirty="0">
                <a:latin typeface="Arial" panose="020B0604020202020204" pitchFamily="34" charset="0"/>
                <a:cs typeface="Arial" panose="020B0604020202020204" pitchFamily="34" charset="0"/>
              </a:rPr>
              <a:t>, regional, limited or smaller than Hong </a:t>
            </a:r>
            <a:r>
              <a:rPr lang="en-US" dirty="0" smtClean="0">
                <a:latin typeface="Arial" panose="020B0604020202020204" pitchFamily="34" charset="0"/>
                <a:cs typeface="Arial" panose="020B0604020202020204" pitchFamily="34" charset="0"/>
              </a:rPr>
              <a:t>Kong.</a:t>
            </a:r>
          </a:p>
          <a:p>
            <a:pPr algn="just"/>
            <a:endParaRPr lang="en-US"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5015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a:noFill/>
        </p:spPr>
        <p:txBody>
          <a:bodyPr/>
          <a:lstStyle/>
          <a:p>
            <a:fld id="{0DE435F2-C13D-43C2-9A39-DAB01A59C047}" type="slidenum">
              <a:rPr lang="fr-FR" smtClean="0"/>
              <a:pPr/>
              <a:t>3</a:t>
            </a:fld>
            <a:endParaRPr lang="fr-FR" smtClean="0"/>
          </a:p>
        </p:txBody>
      </p:sp>
      <p:sp>
        <p:nvSpPr>
          <p:cNvPr id="3075" name="Rectangle 4"/>
          <p:cNvSpPr>
            <a:spLocks noGrp="1" noChangeArrowheads="1"/>
          </p:cNvSpPr>
          <p:nvPr>
            <p:ph type="title"/>
          </p:nvPr>
        </p:nvSpPr>
        <p:spPr/>
        <p:txBody>
          <a:bodyPr>
            <a:normAutofit/>
          </a:bodyPr>
          <a:lstStyle/>
          <a:p>
            <a:pPr eaLnBrk="1" hangingPunct="1"/>
            <a:r>
              <a:rPr lang="fr-FR" sz="3200" b="1" dirty="0" smtClean="0">
                <a:solidFill>
                  <a:srgbClr val="C00000"/>
                </a:solidFill>
                <a:latin typeface="Arial" pitchFamily="34" charset="0"/>
                <a:cs typeface="Arial" pitchFamily="34" charset="0"/>
              </a:rPr>
              <a:t>The Challenge</a:t>
            </a:r>
          </a:p>
        </p:txBody>
      </p:sp>
      <p:sp>
        <p:nvSpPr>
          <p:cNvPr id="3076" name="Text Box 5"/>
          <p:cNvSpPr txBox="1">
            <a:spLocks noChangeArrowheads="1"/>
          </p:cNvSpPr>
          <p:nvPr/>
        </p:nvSpPr>
        <p:spPr bwMode="auto">
          <a:xfrm>
            <a:off x="158750" y="1619250"/>
            <a:ext cx="8734425" cy="3139321"/>
          </a:xfrm>
          <a:prstGeom prst="rect">
            <a:avLst/>
          </a:prstGeom>
          <a:noFill/>
          <a:ln w="9525">
            <a:noFill/>
            <a:miter lim="800000"/>
            <a:headEnd/>
            <a:tailEnd/>
          </a:ln>
        </p:spPr>
        <p:txBody>
          <a:bodyPr>
            <a:spAutoFit/>
          </a:bodyPr>
          <a:lstStyle/>
          <a:p>
            <a:pPr algn="just"/>
            <a:r>
              <a:rPr lang="fr-FR" i="1" dirty="0">
                <a:latin typeface="Times New Roman" pitchFamily="18" charset="0"/>
              </a:rPr>
              <a:t>“I </a:t>
            </a:r>
            <a:r>
              <a:rPr lang="fr-FR" i="1" dirty="0" err="1">
                <a:latin typeface="Times New Roman" pitchFamily="18" charset="0"/>
              </a:rPr>
              <a:t>speak</a:t>
            </a:r>
            <a:r>
              <a:rPr lang="fr-FR" i="1" dirty="0">
                <a:latin typeface="Times New Roman" pitchFamily="18" charset="0"/>
              </a:rPr>
              <a:t> </a:t>
            </a:r>
            <a:r>
              <a:rPr lang="fr-FR" i="1" dirty="0" err="1">
                <a:latin typeface="Times New Roman" pitchFamily="18" charset="0"/>
              </a:rPr>
              <a:t>only</a:t>
            </a:r>
            <a:r>
              <a:rPr lang="fr-FR" i="1" dirty="0">
                <a:latin typeface="Times New Roman" pitchFamily="18" charset="0"/>
              </a:rPr>
              <a:t> for </a:t>
            </a:r>
            <a:r>
              <a:rPr lang="fr-FR" i="1" dirty="0" err="1">
                <a:latin typeface="Times New Roman" pitchFamily="18" charset="0"/>
              </a:rPr>
              <a:t>myself</a:t>
            </a:r>
            <a:r>
              <a:rPr lang="fr-FR" i="1" dirty="0">
                <a:latin typeface="Times New Roman" pitchFamily="18" charset="0"/>
              </a:rPr>
              <a:t>, and I do </a:t>
            </a:r>
            <a:r>
              <a:rPr lang="fr-FR" i="1" dirty="0" err="1">
                <a:latin typeface="Times New Roman" pitchFamily="18" charset="0"/>
              </a:rPr>
              <a:t>so</a:t>
            </a:r>
            <a:r>
              <a:rPr lang="fr-FR" i="1" dirty="0">
                <a:latin typeface="Times New Roman" pitchFamily="18" charset="0"/>
              </a:rPr>
              <a:t> </a:t>
            </a:r>
            <a:r>
              <a:rPr lang="fr-FR" i="1" dirty="0" err="1">
                <a:latin typeface="Times New Roman" pitchFamily="18" charset="0"/>
              </a:rPr>
              <a:t>without</a:t>
            </a:r>
            <a:r>
              <a:rPr lang="fr-FR" i="1" dirty="0">
                <a:latin typeface="Times New Roman" pitchFamily="18" charset="0"/>
              </a:rPr>
              <a:t> </a:t>
            </a:r>
            <a:r>
              <a:rPr lang="fr-FR" i="1" dirty="0" err="1">
                <a:latin typeface="Times New Roman" pitchFamily="18" charset="0"/>
              </a:rPr>
              <a:t>criticising</a:t>
            </a:r>
            <a:r>
              <a:rPr lang="fr-FR" i="1" dirty="0">
                <a:latin typeface="Times New Roman" pitchFamily="18" charset="0"/>
              </a:rPr>
              <a:t> </a:t>
            </a:r>
            <a:r>
              <a:rPr lang="fr-FR" i="1" dirty="0" err="1">
                <a:latin typeface="Times New Roman" pitchFamily="18" charset="0"/>
              </a:rPr>
              <a:t>anybody</a:t>
            </a:r>
            <a:r>
              <a:rPr lang="fr-FR" i="1" dirty="0">
                <a:latin typeface="Times New Roman" pitchFamily="18" charset="0"/>
              </a:rPr>
              <a:t>, but I have to </a:t>
            </a:r>
            <a:r>
              <a:rPr lang="fr-FR" i="1" dirty="0" err="1">
                <a:latin typeface="Times New Roman" pitchFamily="18" charset="0"/>
              </a:rPr>
              <a:t>say</a:t>
            </a:r>
            <a:r>
              <a:rPr lang="fr-FR" i="1" dirty="0">
                <a:latin typeface="Times New Roman" pitchFamily="18" charset="0"/>
              </a:rPr>
              <a:t>, I have </a:t>
            </a:r>
            <a:r>
              <a:rPr lang="fr-FR" i="1" dirty="0" err="1">
                <a:latin typeface="Times New Roman" pitchFamily="18" charset="0"/>
              </a:rPr>
              <a:t>never</a:t>
            </a:r>
            <a:r>
              <a:rPr lang="fr-FR" i="1" dirty="0">
                <a:latin typeface="Times New Roman" pitchFamily="18" charset="0"/>
              </a:rPr>
              <a:t> </a:t>
            </a:r>
            <a:r>
              <a:rPr lang="fr-FR" i="1" dirty="0" err="1">
                <a:latin typeface="Times New Roman" pitchFamily="18" charset="0"/>
              </a:rPr>
              <a:t>listened</a:t>
            </a:r>
            <a:r>
              <a:rPr lang="fr-FR" i="1" dirty="0">
                <a:latin typeface="Times New Roman" pitchFamily="18" charset="0"/>
              </a:rPr>
              <a:t> to </a:t>
            </a:r>
            <a:r>
              <a:rPr lang="fr-FR" i="1" dirty="0" err="1">
                <a:latin typeface="Times New Roman" pitchFamily="18" charset="0"/>
              </a:rPr>
              <a:t>evidence</a:t>
            </a:r>
            <a:r>
              <a:rPr lang="fr-FR" i="1" dirty="0">
                <a:latin typeface="Times New Roman" pitchFamily="18" charset="0"/>
              </a:rPr>
              <a:t> in </a:t>
            </a:r>
            <a:r>
              <a:rPr lang="fr-FR" i="1" dirty="0" err="1">
                <a:latin typeface="Times New Roman" pitchFamily="18" charset="0"/>
              </a:rPr>
              <a:t>any</a:t>
            </a:r>
            <a:r>
              <a:rPr lang="fr-FR" i="1" dirty="0">
                <a:latin typeface="Times New Roman" pitchFamily="18" charset="0"/>
              </a:rPr>
              <a:t> court for an </a:t>
            </a:r>
            <a:r>
              <a:rPr lang="fr-FR" i="1" dirty="0" err="1">
                <a:latin typeface="Times New Roman" pitchFamily="18" charset="0"/>
              </a:rPr>
              <a:t>hour</a:t>
            </a:r>
            <a:r>
              <a:rPr lang="fr-FR" i="1" dirty="0">
                <a:latin typeface="Times New Roman" pitchFamily="18" charset="0"/>
              </a:rPr>
              <a:t> and </a:t>
            </a:r>
            <a:r>
              <a:rPr lang="fr-FR" i="1" dirty="0" err="1">
                <a:latin typeface="Times New Roman" pitchFamily="18" charset="0"/>
              </a:rPr>
              <a:t>understood</a:t>
            </a:r>
            <a:r>
              <a:rPr lang="fr-FR" i="1" dirty="0">
                <a:latin typeface="Times New Roman" pitchFamily="18" charset="0"/>
              </a:rPr>
              <a:t> </a:t>
            </a:r>
            <a:r>
              <a:rPr lang="fr-FR" i="1" dirty="0" err="1">
                <a:latin typeface="Times New Roman" pitchFamily="18" charset="0"/>
              </a:rPr>
              <a:t>so</a:t>
            </a:r>
            <a:r>
              <a:rPr lang="fr-FR" i="1" dirty="0">
                <a:latin typeface="Times New Roman" pitchFamily="18" charset="0"/>
              </a:rPr>
              <a:t> </a:t>
            </a:r>
            <a:r>
              <a:rPr lang="fr-FR" i="1" dirty="0" err="1">
                <a:latin typeface="Times New Roman" pitchFamily="18" charset="0"/>
              </a:rPr>
              <a:t>little</a:t>
            </a:r>
            <a:r>
              <a:rPr lang="fr-FR" i="1" dirty="0">
                <a:latin typeface="Times New Roman" pitchFamily="18" charset="0"/>
              </a:rPr>
              <a:t> of </a:t>
            </a:r>
            <a:r>
              <a:rPr lang="fr-FR" i="1" dirty="0" err="1">
                <a:latin typeface="Times New Roman" pitchFamily="18" charset="0"/>
              </a:rPr>
              <a:t>it</a:t>
            </a:r>
            <a:r>
              <a:rPr lang="fr-FR" i="1" dirty="0">
                <a:latin typeface="Times New Roman" pitchFamily="18" charset="0"/>
              </a:rPr>
              <a:t> as I have </a:t>
            </a:r>
            <a:r>
              <a:rPr lang="fr-FR" i="1" dirty="0" err="1">
                <a:latin typeface="Times New Roman" pitchFamily="18" charset="0"/>
              </a:rPr>
              <a:t>understood</a:t>
            </a:r>
            <a:r>
              <a:rPr lang="fr-FR" i="1" dirty="0">
                <a:latin typeface="Times New Roman" pitchFamily="18" charset="0"/>
              </a:rPr>
              <a:t> </a:t>
            </a:r>
            <a:r>
              <a:rPr lang="fr-FR" i="1" dirty="0" err="1">
                <a:latin typeface="Times New Roman" pitchFamily="18" charset="0"/>
              </a:rPr>
              <a:t>during</a:t>
            </a:r>
            <a:r>
              <a:rPr lang="fr-FR" i="1" dirty="0">
                <a:latin typeface="Times New Roman" pitchFamily="18" charset="0"/>
              </a:rPr>
              <a:t> the last </a:t>
            </a:r>
            <a:r>
              <a:rPr lang="fr-FR" i="1" dirty="0" err="1">
                <a:latin typeface="Times New Roman" pitchFamily="18" charset="0"/>
              </a:rPr>
              <a:t>hour</a:t>
            </a:r>
            <a:r>
              <a:rPr lang="fr-FR" i="1" dirty="0">
                <a:latin typeface="Times New Roman" pitchFamily="18" charset="0"/>
              </a:rPr>
              <a:t>. It </a:t>
            </a:r>
            <a:r>
              <a:rPr lang="fr-FR" i="1" dirty="0" err="1">
                <a:latin typeface="Times New Roman" pitchFamily="18" charset="0"/>
              </a:rPr>
              <a:t>may</a:t>
            </a:r>
            <a:r>
              <a:rPr lang="fr-FR" i="1" dirty="0">
                <a:latin typeface="Times New Roman" pitchFamily="18" charset="0"/>
              </a:rPr>
              <a:t> all </a:t>
            </a:r>
            <a:r>
              <a:rPr lang="fr-FR" i="1" dirty="0" err="1">
                <a:latin typeface="Times New Roman" pitchFamily="18" charset="0"/>
              </a:rPr>
              <a:t>be</a:t>
            </a:r>
            <a:r>
              <a:rPr lang="fr-FR" i="1" dirty="0">
                <a:latin typeface="Times New Roman" pitchFamily="18" charset="0"/>
              </a:rPr>
              <a:t> as </a:t>
            </a:r>
            <a:r>
              <a:rPr lang="fr-FR" i="1" dirty="0" err="1">
                <a:latin typeface="Times New Roman" pitchFamily="18" charset="0"/>
              </a:rPr>
              <a:t>clear</a:t>
            </a:r>
            <a:r>
              <a:rPr lang="fr-FR" i="1" dirty="0">
                <a:latin typeface="Times New Roman" pitchFamily="18" charset="0"/>
              </a:rPr>
              <a:t> as </a:t>
            </a:r>
            <a:r>
              <a:rPr lang="fr-FR" i="1" dirty="0" err="1">
                <a:latin typeface="Times New Roman" pitchFamily="18" charset="0"/>
              </a:rPr>
              <a:t>daylight</a:t>
            </a:r>
            <a:r>
              <a:rPr lang="fr-FR" i="1" dirty="0">
                <a:latin typeface="Times New Roman" pitchFamily="18" charset="0"/>
              </a:rPr>
              <a:t> to </a:t>
            </a:r>
            <a:r>
              <a:rPr lang="fr-FR" i="1" dirty="0" err="1">
                <a:latin typeface="Times New Roman" pitchFamily="18" charset="0"/>
              </a:rPr>
              <a:t>my</a:t>
            </a:r>
            <a:r>
              <a:rPr lang="fr-FR" i="1" dirty="0">
                <a:latin typeface="Times New Roman" pitchFamily="18" charset="0"/>
              </a:rPr>
              <a:t> </a:t>
            </a:r>
            <a:r>
              <a:rPr lang="fr-FR" i="1" dirty="0" err="1">
                <a:latin typeface="Times New Roman" pitchFamily="18" charset="0"/>
              </a:rPr>
              <a:t>colleagues</a:t>
            </a:r>
            <a:r>
              <a:rPr lang="fr-FR" i="1" dirty="0" smtClean="0">
                <a:latin typeface="Times New Roman" pitchFamily="18" charset="0"/>
              </a:rPr>
              <a:t>.</a:t>
            </a:r>
          </a:p>
          <a:p>
            <a:pPr algn="just"/>
            <a:endParaRPr lang="fr-FR" i="1" dirty="0">
              <a:latin typeface="Times New Roman" pitchFamily="18" charset="0"/>
            </a:endParaRPr>
          </a:p>
          <a:p>
            <a:pPr algn="just"/>
            <a:endParaRPr lang="fr-FR" i="1" dirty="0">
              <a:latin typeface="Times New Roman" pitchFamily="18" charset="0"/>
            </a:endParaRPr>
          </a:p>
          <a:p>
            <a:pPr algn="just"/>
            <a:r>
              <a:rPr lang="fr-FR" i="1" dirty="0">
                <a:latin typeface="Times New Roman" pitchFamily="18" charset="0"/>
              </a:rPr>
              <a:t>“All I </a:t>
            </a:r>
            <a:r>
              <a:rPr lang="fr-FR" i="1" dirty="0" err="1">
                <a:latin typeface="Times New Roman" pitchFamily="18" charset="0"/>
              </a:rPr>
              <a:t>can</a:t>
            </a:r>
            <a:r>
              <a:rPr lang="fr-FR" i="1" dirty="0">
                <a:latin typeface="Times New Roman" pitchFamily="18" charset="0"/>
              </a:rPr>
              <a:t> </a:t>
            </a:r>
            <a:r>
              <a:rPr lang="fr-FR" i="1" dirty="0" err="1">
                <a:latin typeface="Times New Roman" pitchFamily="18" charset="0"/>
              </a:rPr>
              <a:t>say</a:t>
            </a:r>
            <a:r>
              <a:rPr lang="fr-FR" i="1" dirty="0">
                <a:latin typeface="Times New Roman" pitchFamily="18" charset="0"/>
              </a:rPr>
              <a:t> </a:t>
            </a:r>
            <a:r>
              <a:rPr lang="fr-FR" i="1" dirty="0" err="1">
                <a:latin typeface="Times New Roman" pitchFamily="18" charset="0"/>
              </a:rPr>
              <a:t>is</a:t>
            </a:r>
            <a:r>
              <a:rPr lang="fr-FR" i="1" dirty="0">
                <a:latin typeface="Times New Roman" pitchFamily="18" charset="0"/>
              </a:rPr>
              <a:t> </a:t>
            </a:r>
            <a:r>
              <a:rPr lang="fr-FR" i="1" dirty="0" err="1">
                <a:latin typeface="Times New Roman" pitchFamily="18" charset="0"/>
              </a:rPr>
              <a:t>that</a:t>
            </a:r>
            <a:r>
              <a:rPr lang="fr-FR" i="1" dirty="0">
                <a:latin typeface="Times New Roman" pitchFamily="18" charset="0"/>
              </a:rPr>
              <a:t> </a:t>
            </a:r>
            <a:r>
              <a:rPr lang="fr-FR" i="1" dirty="0" err="1">
                <a:latin typeface="Times New Roman" pitchFamily="18" charset="0"/>
              </a:rPr>
              <a:t>anybody</a:t>
            </a:r>
            <a:r>
              <a:rPr lang="fr-FR" i="1" dirty="0">
                <a:latin typeface="Times New Roman" pitchFamily="18" charset="0"/>
              </a:rPr>
              <a:t> </a:t>
            </a:r>
            <a:r>
              <a:rPr lang="fr-FR" i="1" dirty="0" err="1">
                <a:latin typeface="Times New Roman" pitchFamily="18" charset="0"/>
              </a:rPr>
              <a:t>who</a:t>
            </a:r>
            <a:r>
              <a:rPr lang="fr-FR" i="1" dirty="0">
                <a:latin typeface="Times New Roman" pitchFamily="18" charset="0"/>
              </a:rPr>
              <a:t> </a:t>
            </a:r>
            <a:r>
              <a:rPr lang="fr-FR" i="1" dirty="0" err="1">
                <a:latin typeface="Times New Roman" pitchFamily="18" charset="0"/>
              </a:rPr>
              <a:t>really</a:t>
            </a:r>
            <a:r>
              <a:rPr lang="fr-FR" i="1" dirty="0">
                <a:latin typeface="Times New Roman" pitchFamily="18" charset="0"/>
              </a:rPr>
              <a:t> </a:t>
            </a:r>
            <a:r>
              <a:rPr lang="fr-FR" i="1" dirty="0" err="1">
                <a:latin typeface="Times New Roman" pitchFamily="18" charset="0"/>
              </a:rPr>
              <a:t>wants</a:t>
            </a:r>
            <a:r>
              <a:rPr lang="fr-FR" i="1" dirty="0">
                <a:latin typeface="Times New Roman" pitchFamily="18" charset="0"/>
              </a:rPr>
              <a:t> to </a:t>
            </a:r>
            <a:r>
              <a:rPr lang="fr-FR" i="1" dirty="0" err="1">
                <a:latin typeface="Times New Roman" pitchFamily="18" charset="0"/>
              </a:rPr>
              <a:t>make</a:t>
            </a:r>
            <a:r>
              <a:rPr lang="fr-FR" i="1" dirty="0">
                <a:latin typeface="Times New Roman" pitchFamily="18" charset="0"/>
              </a:rPr>
              <a:t> sure </a:t>
            </a:r>
            <a:r>
              <a:rPr lang="fr-FR" i="1" dirty="0" err="1">
                <a:latin typeface="Times New Roman" pitchFamily="18" charset="0"/>
              </a:rPr>
              <a:t>that</a:t>
            </a:r>
            <a:r>
              <a:rPr lang="fr-FR" i="1" dirty="0">
                <a:latin typeface="Times New Roman" pitchFamily="18" charset="0"/>
              </a:rPr>
              <a:t> I </a:t>
            </a:r>
            <a:r>
              <a:rPr lang="fr-FR" i="1" dirty="0" err="1">
                <a:latin typeface="Times New Roman" pitchFamily="18" charset="0"/>
              </a:rPr>
              <a:t>understand</a:t>
            </a:r>
            <a:r>
              <a:rPr lang="fr-FR" i="1" dirty="0">
                <a:latin typeface="Times New Roman" pitchFamily="18" charset="0"/>
              </a:rPr>
              <a:t> and have the </a:t>
            </a:r>
            <a:r>
              <a:rPr lang="fr-FR" i="1" dirty="0" err="1">
                <a:latin typeface="Times New Roman" pitchFamily="18" charset="0"/>
              </a:rPr>
              <a:t>ability</a:t>
            </a:r>
            <a:r>
              <a:rPr lang="fr-FR" i="1" dirty="0">
                <a:latin typeface="Times New Roman" pitchFamily="18" charset="0"/>
              </a:rPr>
              <a:t> to </a:t>
            </a:r>
            <a:r>
              <a:rPr lang="fr-FR" i="1" dirty="0" err="1">
                <a:latin typeface="Times New Roman" pitchFamily="18" charset="0"/>
              </a:rPr>
              <a:t>make</a:t>
            </a:r>
            <a:r>
              <a:rPr lang="fr-FR" i="1" dirty="0">
                <a:latin typeface="Times New Roman" pitchFamily="18" charset="0"/>
              </a:rPr>
              <a:t> an </a:t>
            </a:r>
            <a:r>
              <a:rPr lang="fr-FR" i="1" dirty="0" err="1">
                <a:latin typeface="Times New Roman" pitchFamily="18" charset="0"/>
              </a:rPr>
              <a:t>evaluation</a:t>
            </a:r>
            <a:r>
              <a:rPr lang="fr-FR" i="1" dirty="0">
                <a:latin typeface="Times New Roman" pitchFamily="18" charset="0"/>
              </a:rPr>
              <a:t> of </a:t>
            </a:r>
            <a:r>
              <a:rPr lang="fr-FR" i="1" dirty="0" err="1">
                <a:latin typeface="Times New Roman" pitchFamily="18" charset="0"/>
              </a:rPr>
              <a:t>this</a:t>
            </a:r>
            <a:r>
              <a:rPr lang="fr-FR" i="1" dirty="0">
                <a:latin typeface="Times New Roman" pitchFamily="18" charset="0"/>
              </a:rPr>
              <a:t> </a:t>
            </a:r>
            <a:r>
              <a:rPr lang="fr-FR" i="1" dirty="0" err="1">
                <a:latin typeface="Times New Roman" pitchFamily="18" charset="0"/>
              </a:rPr>
              <a:t>kind</a:t>
            </a:r>
            <a:r>
              <a:rPr lang="fr-FR" i="1" dirty="0">
                <a:latin typeface="Times New Roman" pitchFamily="18" charset="0"/>
              </a:rPr>
              <a:t> of </a:t>
            </a:r>
            <a:r>
              <a:rPr lang="fr-FR" i="1" dirty="0" err="1">
                <a:latin typeface="Times New Roman" pitchFamily="18" charset="0"/>
              </a:rPr>
              <a:t>material</a:t>
            </a:r>
            <a:r>
              <a:rPr lang="fr-FR" i="1" dirty="0">
                <a:latin typeface="Times New Roman" pitchFamily="18" charset="0"/>
              </a:rPr>
              <a:t> </a:t>
            </a:r>
            <a:r>
              <a:rPr lang="fr-FR" i="1" dirty="0" err="1">
                <a:latin typeface="Times New Roman" pitchFamily="18" charset="0"/>
              </a:rPr>
              <a:t>that</a:t>
            </a:r>
            <a:r>
              <a:rPr lang="fr-FR" i="1" dirty="0">
                <a:latin typeface="Times New Roman" pitchFamily="18" charset="0"/>
              </a:rPr>
              <a:t> </a:t>
            </a:r>
            <a:r>
              <a:rPr lang="fr-FR" i="1" dirty="0" err="1">
                <a:latin typeface="Times New Roman" pitchFamily="18" charset="0"/>
              </a:rPr>
              <a:t>we</a:t>
            </a:r>
            <a:r>
              <a:rPr lang="fr-FR" i="1" dirty="0">
                <a:latin typeface="Times New Roman" pitchFamily="18" charset="0"/>
              </a:rPr>
              <a:t> have has a </a:t>
            </a:r>
            <a:r>
              <a:rPr lang="fr-FR" i="1" dirty="0" err="1">
                <a:latin typeface="Times New Roman" pitchFamily="18" charset="0"/>
              </a:rPr>
              <a:t>very</a:t>
            </a:r>
            <a:r>
              <a:rPr lang="fr-FR" i="1" dirty="0">
                <a:latin typeface="Times New Roman" pitchFamily="18" charset="0"/>
              </a:rPr>
              <a:t> long </a:t>
            </a:r>
            <a:r>
              <a:rPr lang="fr-FR" i="1" dirty="0" err="1">
                <a:latin typeface="Times New Roman" pitchFamily="18" charset="0"/>
              </a:rPr>
              <a:t>way</a:t>
            </a:r>
            <a:r>
              <a:rPr lang="fr-FR" i="1" dirty="0">
                <a:latin typeface="Times New Roman" pitchFamily="18" charset="0"/>
              </a:rPr>
              <a:t> to go in </a:t>
            </a:r>
            <a:r>
              <a:rPr lang="fr-FR" i="1" dirty="0" err="1">
                <a:latin typeface="Times New Roman" pitchFamily="18" charset="0"/>
              </a:rPr>
              <a:t>educating</a:t>
            </a:r>
            <a:r>
              <a:rPr lang="fr-FR" i="1" dirty="0">
                <a:latin typeface="Times New Roman" pitchFamily="18" charset="0"/>
              </a:rPr>
              <a:t> me as to how I </a:t>
            </a:r>
            <a:r>
              <a:rPr lang="fr-FR" i="1" dirty="0" err="1">
                <a:latin typeface="Times New Roman" pitchFamily="18" charset="0"/>
              </a:rPr>
              <a:t>should</a:t>
            </a:r>
            <a:r>
              <a:rPr lang="fr-FR" i="1" dirty="0">
                <a:latin typeface="Times New Roman" pitchFamily="18" charset="0"/>
              </a:rPr>
              <a:t> deal </a:t>
            </a:r>
            <a:r>
              <a:rPr lang="fr-FR" i="1" dirty="0" err="1">
                <a:latin typeface="Times New Roman" pitchFamily="18" charset="0"/>
              </a:rPr>
              <a:t>with</a:t>
            </a:r>
            <a:r>
              <a:rPr lang="fr-FR" i="1" dirty="0">
                <a:latin typeface="Times New Roman" pitchFamily="18" charset="0"/>
              </a:rPr>
              <a:t> </a:t>
            </a:r>
            <a:r>
              <a:rPr lang="fr-FR" i="1" dirty="0" err="1">
                <a:latin typeface="Times New Roman" pitchFamily="18" charset="0"/>
              </a:rPr>
              <a:t>it</a:t>
            </a:r>
            <a:r>
              <a:rPr lang="fr-FR" i="1" dirty="0">
                <a:latin typeface="Times New Roman" pitchFamily="18" charset="0"/>
              </a:rPr>
              <a:t>. (….) I </a:t>
            </a:r>
            <a:r>
              <a:rPr lang="fr-FR" i="1" dirty="0" err="1">
                <a:latin typeface="Times New Roman" pitchFamily="18" charset="0"/>
              </a:rPr>
              <a:t>will</a:t>
            </a:r>
            <a:r>
              <a:rPr lang="fr-FR" i="1" dirty="0">
                <a:latin typeface="Times New Roman" pitchFamily="18" charset="0"/>
              </a:rPr>
              <a:t> </a:t>
            </a:r>
            <a:r>
              <a:rPr lang="fr-FR" i="1" dirty="0" err="1">
                <a:latin typeface="Times New Roman" pitchFamily="18" charset="0"/>
              </a:rPr>
              <a:t>sit</a:t>
            </a:r>
            <a:r>
              <a:rPr lang="fr-FR" i="1" dirty="0">
                <a:latin typeface="Times New Roman" pitchFamily="18" charset="0"/>
              </a:rPr>
              <a:t> </a:t>
            </a:r>
            <a:r>
              <a:rPr lang="fr-FR" i="1" dirty="0" err="1">
                <a:latin typeface="Times New Roman" pitchFamily="18" charset="0"/>
              </a:rPr>
              <a:t>here</a:t>
            </a:r>
            <a:r>
              <a:rPr lang="fr-FR" i="1" dirty="0">
                <a:latin typeface="Times New Roman" pitchFamily="18" charset="0"/>
              </a:rPr>
              <a:t> </a:t>
            </a:r>
            <a:r>
              <a:rPr lang="fr-FR" i="1" dirty="0" err="1">
                <a:latin typeface="Times New Roman" pitchFamily="18" charset="0"/>
              </a:rPr>
              <a:t>quietly</a:t>
            </a:r>
            <a:r>
              <a:rPr lang="fr-FR" i="1" dirty="0">
                <a:latin typeface="Times New Roman" pitchFamily="18" charset="0"/>
              </a:rPr>
              <a:t> and let </a:t>
            </a:r>
            <a:r>
              <a:rPr lang="fr-FR" i="1" dirty="0" err="1">
                <a:latin typeface="Times New Roman" pitchFamily="18" charset="0"/>
              </a:rPr>
              <a:t>it</a:t>
            </a:r>
            <a:r>
              <a:rPr lang="fr-FR" i="1" dirty="0">
                <a:latin typeface="Times New Roman" pitchFamily="18" charset="0"/>
              </a:rPr>
              <a:t> all </a:t>
            </a:r>
            <a:r>
              <a:rPr lang="fr-FR" i="1" dirty="0" err="1">
                <a:latin typeface="Times New Roman" pitchFamily="18" charset="0"/>
              </a:rPr>
              <a:t>wash</a:t>
            </a:r>
            <a:r>
              <a:rPr lang="fr-FR" i="1" dirty="0">
                <a:latin typeface="Times New Roman" pitchFamily="18" charset="0"/>
              </a:rPr>
              <a:t> over me for a </a:t>
            </a:r>
            <a:r>
              <a:rPr lang="fr-FR" i="1" dirty="0" err="1">
                <a:latin typeface="Times New Roman" pitchFamily="18" charset="0"/>
              </a:rPr>
              <a:t>reasonable</a:t>
            </a:r>
            <a:r>
              <a:rPr lang="fr-FR" i="1" dirty="0">
                <a:latin typeface="Times New Roman" pitchFamily="18" charset="0"/>
              </a:rPr>
              <a:t> </a:t>
            </a:r>
            <a:r>
              <a:rPr lang="fr-FR" i="1" dirty="0" err="1">
                <a:latin typeface="Times New Roman" pitchFamily="18" charset="0"/>
              </a:rPr>
              <a:t>amount</a:t>
            </a:r>
            <a:r>
              <a:rPr lang="fr-FR" i="1" dirty="0">
                <a:latin typeface="Times New Roman" pitchFamily="18" charset="0"/>
              </a:rPr>
              <a:t> of time, but I </a:t>
            </a:r>
            <a:r>
              <a:rPr lang="fr-FR" i="1" dirty="0" err="1">
                <a:latin typeface="Times New Roman" pitchFamily="18" charset="0"/>
              </a:rPr>
              <a:t>think</a:t>
            </a:r>
            <a:r>
              <a:rPr lang="fr-FR" i="1" dirty="0">
                <a:latin typeface="Times New Roman" pitchFamily="18" charset="0"/>
              </a:rPr>
              <a:t> </a:t>
            </a:r>
            <a:r>
              <a:rPr lang="fr-FR" i="1" dirty="0" err="1">
                <a:latin typeface="Times New Roman" pitchFamily="18" charset="0"/>
              </a:rPr>
              <a:t>that</a:t>
            </a:r>
            <a:r>
              <a:rPr lang="fr-FR" i="1" dirty="0">
                <a:latin typeface="Times New Roman" pitchFamily="18" charset="0"/>
              </a:rPr>
              <a:t> </a:t>
            </a:r>
            <a:r>
              <a:rPr lang="fr-FR" i="1" dirty="0" err="1">
                <a:latin typeface="Times New Roman" pitchFamily="18" charset="0"/>
              </a:rPr>
              <a:t>those</a:t>
            </a:r>
            <a:r>
              <a:rPr lang="fr-FR" i="1" dirty="0">
                <a:latin typeface="Times New Roman" pitchFamily="18" charset="0"/>
              </a:rPr>
              <a:t> </a:t>
            </a:r>
            <a:r>
              <a:rPr lang="fr-FR" i="1" dirty="0" err="1">
                <a:latin typeface="Times New Roman" pitchFamily="18" charset="0"/>
              </a:rPr>
              <a:t>who</a:t>
            </a:r>
            <a:r>
              <a:rPr lang="fr-FR" i="1" dirty="0">
                <a:latin typeface="Times New Roman" pitchFamily="18" charset="0"/>
              </a:rPr>
              <a:t> are </a:t>
            </a:r>
            <a:r>
              <a:rPr lang="fr-FR" i="1" dirty="0" err="1">
                <a:latin typeface="Times New Roman" pitchFamily="18" charset="0"/>
              </a:rPr>
              <a:t>asking</a:t>
            </a:r>
            <a:r>
              <a:rPr lang="fr-FR" i="1" dirty="0">
                <a:latin typeface="Times New Roman" pitchFamily="18" charset="0"/>
              </a:rPr>
              <a:t> the court to </a:t>
            </a:r>
            <a:r>
              <a:rPr lang="fr-FR" i="1" dirty="0" err="1">
                <a:latin typeface="Times New Roman" pitchFamily="18" charset="0"/>
              </a:rPr>
              <a:t>rely</a:t>
            </a:r>
            <a:r>
              <a:rPr lang="fr-FR" i="1" dirty="0">
                <a:latin typeface="Times New Roman" pitchFamily="18" charset="0"/>
              </a:rPr>
              <a:t> on </a:t>
            </a:r>
            <a:r>
              <a:rPr lang="fr-FR" i="1" dirty="0" err="1">
                <a:latin typeface="Times New Roman" pitchFamily="18" charset="0"/>
              </a:rPr>
              <a:t>this</a:t>
            </a:r>
            <a:r>
              <a:rPr lang="fr-FR" i="1" dirty="0">
                <a:latin typeface="Times New Roman" pitchFamily="18" charset="0"/>
              </a:rPr>
              <a:t> must </a:t>
            </a:r>
            <a:r>
              <a:rPr lang="fr-FR" i="1" dirty="0" err="1">
                <a:latin typeface="Times New Roman" pitchFamily="18" charset="0"/>
              </a:rPr>
              <a:t>be</a:t>
            </a:r>
            <a:r>
              <a:rPr lang="fr-FR" i="1" dirty="0">
                <a:latin typeface="Times New Roman" pitchFamily="18" charset="0"/>
              </a:rPr>
              <a:t> </a:t>
            </a:r>
            <a:r>
              <a:rPr lang="fr-FR" i="1" dirty="0" err="1">
                <a:latin typeface="Times New Roman" pitchFamily="18" charset="0"/>
              </a:rPr>
              <a:t>under</a:t>
            </a:r>
            <a:r>
              <a:rPr lang="fr-FR" i="1" dirty="0">
                <a:latin typeface="Times New Roman" pitchFamily="18" charset="0"/>
              </a:rPr>
              <a:t> no illusions </a:t>
            </a:r>
            <a:r>
              <a:rPr lang="fr-FR" i="1" dirty="0" err="1">
                <a:latin typeface="Times New Roman" pitchFamily="18" charset="0"/>
              </a:rPr>
              <a:t>that</a:t>
            </a:r>
            <a:r>
              <a:rPr lang="fr-FR" i="1" dirty="0">
                <a:latin typeface="Times New Roman" pitchFamily="18" charset="0"/>
              </a:rPr>
              <a:t> </a:t>
            </a:r>
            <a:r>
              <a:rPr lang="fr-FR" i="1" dirty="0" err="1">
                <a:latin typeface="Times New Roman" pitchFamily="18" charset="0"/>
              </a:rPr>
              <a:t>at</a:t>
            </a:r>
            <a:r>
              <a:rPr lang="fr-FR" i="1" dirty="0">
                <a:latin typeface="Times New Roman" pitchFamily="18" charset="0"/>
              </a:rPr>
              <a:t> the moment, </a:t>
            </a:r>
            <a:r>
              <a:rPr lang="fr-FR" i="1" dirty="0" err="1">
                <a:latin typeface="Times New Roman" pitchFamily="18" charset="0"/>
              </a:rPr>
              <a:t>so</a:t>
            </a:r>
            <a:r>
              <a:rPr lang="fr-FR" i="1" dirty="0">
                <a:latin typeface="Times New Roman" pitchFamily="18" charset="0"/>
              </a:rPr>
              <a:t> far as I </a:t>
            </a:r>
            <a:r>
              <a:rPr lang="fr-FR" i="1" dirty="0" err="1">
                <a:latin typeface="Times New Roman" pitchFamily="18" charset="0"/>
              </a:rPr>
              <a:t>am</a:t>
            </a:r>
            <a:r>
              <a:rPr lang="fr-FR" i="1" dirty="0">
                <a:latin typeface="Times New Roman" pitchFamily="18" charset="0"/>
              </a:rPr>
              <a:t> </a:t>
            </a:r>
            <a:r>
              <a:rPr lang="fr-FR" i="1" dirty="0" err="1">
                <a:latin typeface="Times New Roman" pitchFamily="18" charset="0"/>
              </a:rPr>
              <a:t>concerned</a:t>
            </a:r>
            <a:r>
              <a:rPr lang="fr-FR" i="1" dirty="0">
                <a:latin typeface="Times New Roman" pitchFamily="18" charset="0"/>
              </a:rPr>
              <a:t>, </a:t>
            </a:r>
            <a:r>
              <a:rPr lang="fr-FR" i="1" dirty="0" err="1">
                <a:latin typeface="Times New Roman" pitchFamily="18" charset="0"/>
              </a:rPr>
              <a:t>this</a:t>
            </a:r>
            <a:r>
              <a:rPr lang="fr-FR" i="1" dirty="0">
                <a:latin typeface="Times New Roman" pitchFamily="18" charset="0"/>
              </a:rPr>
              <a:t> </a:t>
            </a:r>
            <a:r>
              <a:rPr lang="fr-FR" i="1" dirty="0" err="1">
                <a:latin typeface="Times New Roman" pitchFamily="18" charset="0"/>
              </a:rPr>
              <a:t>is</a:t>
            </a:r>
            <a:r>
              <a:rPr lang="fr-FR" i="1" dirty="0">
                <a:latin typeface="Times New Roman" pitchFamily="18" charset="0"/>
              </a:rPr>
              <a:t> all </a:t>
            </a:r>
            <a:r>
              <a:rPr lang="fr-FR" i="1" dirty="0" err="1">
                <a:latin typeface="Times New Roman" pitchFamily="18" charset="0"/>
              </a:rPr>
              <a:t>washing</a:t>
            </a:r>
            <a:r>
              <a:rPr lang="fr-FR" i="1" dirty="0">
                <a:latin typeface="Times New Roman" pitchFamily="18" charset="0"/>
              </a:rPr>
              <a:t> over </a:t>
            </a:r>
            <a:r>
              <a:rPr lang="fr-FR" i="1" dirty="0" err="1">
                <a:latin typeface="Times New Roman" pitchFamily="18" charset="0"/>
              </a:rPr>
              <a:t>my</a:t>
            </a:r>
            <a:r>
              <a:rPr lang="fr-FR" i="1" dirty="0">
                <a:latin typeface="Times New Roman" pitchFamily="18" charset="0"/>
              </a:rPr>
              <a:t> </a:t>
            </a:r>
            <a:r>
              <a:rPr lang="fr-FR" i="1" dirty="0" err="1">
                <a:latin typeface="Times New Roman" pitchFamily="18" charset="0"/>
              </a:rPr>
              <a:t>head</a:t>
            </a:r>
            <a:r>
              <a:rPr lang="fr-FR" i="1" dirty="0">
                <a:latin typeface="Times New Roman" pitchFamily="18" charset="0"/>
              </a:rPr>
              <a:t>”.</a:t>
            </a:r>
          </a:p>
        </p:txBody>
      </p:sp>
      <p:sp>
        <p:nvSpPr>
          <p:cNvPr id="3077" name="Text Box 6"/>
          <p:cNvSpPr txBox="1">
            <a:spLocks noChangeArrowheads="1"/>
          </p:cNvSpPr>
          <p:nvPr/>
        </p:nvSpPr>
        <p:spPr bwMode="auto">
          <a:xfrm>
            <a:off x="-92075" y="6186488"/>
            <a:ext cx="9093200" cy="641350"/>
          </a:xfrm>
          <a:prstGeom prst="rect">
            <a:avLst/>
          </a:prstGeom>
          <a:noFill/>
          <a:ln w="9525">
            <a:noFill/>
            <a:miter lim="800000"/>
            <a:headEnd/>
            <a:tailEnd/>
          </a:ln>
        </p:spPr>
        <p:txBody>
          <a:bodyPr wrap="none">
            <a:spAutoFit/>
          </a:bodyPr>
          <a:lstStyle/>
          <a:p>
            <a:pPr marL="342900" indent="-342900">
              <a:buFontTx/>
              <a:buAutoNum type="arabicParenR"/>
            </a:pPr>
            <a:r>
              <a:rPr lang="fr-FR" sz="1800" b="1">
                <a:latin typeface="Times New Roman" pitchFamily="18" charset="0"/>
              </a:rPr>
              <a:t>Mr Justice Ferris, UK, 1999 case against the joint selling of television rights by Premier </a:t>
            </a:r>
          </a:p>
          <a:p>
            <a:pPr marL="342900" indent="-342900"/>
            <a:r>
              <a:rPr lang="fr-FR" sz="1800" b="1">
                <a:latin typeface="Times New Roman" pitchFamily="18" charset="0"/>
              </a:rPr>
              <a:t>League  football club</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24538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HK second </a:t>
            </a:r>
            <a:r>
              <a:rPr lang="fr-FR" sz="3200" b="1" dirty="0" err="1">
                <a:solidFill>
                  <a:srgbClr val="C00000"/>
                </a:solidFill>
                <a:latin typeface="Arial" panose="020B0604020202020204" pitchFamily="34" charset="0"/>
                <a:cs typeface="Arial" panose="020B0604020202020204" pitchFamily="34" charset="0"/>
              </a:rPr>
              <a:t>c</a:t>
            </a:r>
            <a:r>
              <a:rPr lang="fr-FR" sz="3200" b="1" dirty="0" err="1" smtClean="0">
                <a:solidFill>
                  <a:srgbClr val="C00000"/>
                </a:solidFill>
                <a:latin typeface="Arial" panose="020B0604020202020204" pitchFamily="34" charset="0"/>
                <a:cs typeface="Arial" panose="020B0604020202020204" pitchFamily="34" charset="0"/>
              </a:rPr>
              <a:t>onduct</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a:solidFill>
                  <a:srgbClr val="C00000"/>
                </a:solidFill>
                <a:latin typeface="Arial" panose="020B0604020202020204" pitchFamily="34" charset="0"/>
                <a:cs typeface="Arial" panose="020B0604020202020204" pitchFamily="34" charset="0"/>
              </a:rPr>
              <a:t>r</a:t>
            </a:r>
            <a:r>
              <a:rPr lang="fr-FR" sz="3200" b="1" dirty="0" err="1" smtClean="0">
                <a:solidFill>
                  <a:srgbClr val="C00000"/>
                </a:solidFill>
                <a:latin typeface="Arial" panose="020B0604020202020204" pitchFamily="34" charset="0"/>
                <a:cs typeface="Arial" panose="020B0604020202020204" pitchFamily="34" charset="0"/>
              </a:rPr>
              <a:t>ule</a:t>
            </a:r>
            <a:endParaRPr lang="fr-FR" sz="3200" b="1" dirty="0">
              <a:solidFill>
                <a:srgbClr val="C0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30</a:t>
            </a:fld>
            <a:endParaRPr lang="fr-FR"/>
          </a:p>
        </p:txBody>
      </p:sp>
      <p:sp>
        <p:nvSpPr>
          <p:cNvPr id="4" name="TextBox 3"/>
          <p:cNvSpPr txBox="1"/>
          <p:nvPr/>
        </p:nvSpPr>
        <p:spPr>
          <a:xfrm>
            <a:off x="467544" y="2294870"/>
            <a:ext cx="8280920" cy="2308324"/>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The "Second Conduct Rule" prohibits undertakings with a </a:t>
            </a:r>
            <a:r>
              <a:rPr lang="en-US" b="1" dirty="0">
                <a:solidFill>
                  <a:srgbClr val="FF0000"/>
                </a:solidFill>
                <a:latin typeface="Arial" panose="020B0604020202020204" pitchFamily="34" charset="0"/>
                <a:cs typeface="Arial" panose="020B0604020202020204" pitchFamily="34" charset="0"/>
              </a:rPr>
              <a:t>substantial degree of market power</a:t>
            </a:r>
            <a:r>
              <a:rPr lang="en-US" dirty="0">
                <a:latin typeface="Arial" panose="020B0604020202020204" pitchFamily="34" charset="0"/>
                <a:cs typeface="Arial" panose="020B0604020202020204" pitchFamily="34" charset="0"/>
              </a:rPr>
              <a:t> from </a:t>
            </a:r>
            <a:r>
              <a:rPr lang="en-US" b="1" dirty="0">
                <a:solidFill>
                  <a:srgbClr val="FF0000"/>
                </a:solidFill>
                <a:latin typeface="Arial" panose="020B0604020202020204" pitchFamily="34" charset="0"/>
                <a:cs typeface="Arial" panose="020B0604020202020204" pitchFamily="34" charset="0"/>
              </a:rPr>
              <a:t>abusing that power </a:t>
            </a:r>
            <a:r>
              <a:rPr lang="en-US" dirty="0">
                <a:latin typeface="Arial" panose="020B0604020202020204" pitchFamily="34" charset="0"/>
                <a:cs typeface="Arial" panose="020B0604020202020204" pitchFamily="34" charset="0"/>
              </a:rPr>
              <a:t>by engaging in conduct that has the object or effect of harming competition in Hong Kong. </a:t>
            </a:r>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Examples </a:t>
            </a:r>
            <a:r>
              <a:rPr lang="en-US" dirty="0">
                <a:latin typeface="Arial" panose="020B0604020202020204" pitchFamily="34" charset="0"/>
                <a:cs typeface="Arial" panose="020B0604020202020204" pitchFamily="34" charset="0"/>
              </a:rPr>
              <a:t>include </a:t>
            </a:r>
            <a:r>
              <a:rPr lang="en-US" b="1" dirty="0">
                <a:solidFill>
                  <a:srgbClr val="FF0000"/>
                </a:solidFill>
                <a:latin typeface="Arial" panose="020B0604020202020204" pitchFamily="34" charset="0"/>
                <a:cs typeface="Arial" panose="020B0604020202020204" pitchFamily="34" charset="0"/>
              </a:rPr>
              <a:t>predatory pricing, refusal to deal, and tying and bundling</a:t>
            </a:r>
            <a:r>
              <a:rPr lang="en-US" dirty="0" smtClean="0">
                <a:latin typeface="Arial" panose="020B0604020202020204" pitchFamily="34" charset="0"/>
                <a:cs typeface="Arial" panose="020B0604020202020204" pitchFamily="34" charset="0"/>
              </a:rPr>
              <a:t>.</a:t>
            </a:r>
          </a:p>
          <a:p>
            <a:pPr algn="just"/>
            <a:endParaRPr lang="en-US"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373202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HK second </a:t>
            </a:r>
            <a:r>
              <a:rPr lang="fr-FR" sz="3200" b="1" dirty="0" err="1">
                <a:solidFill>
                  <a:srgbClr val="C00000"/>
                </a:solidFill>
                <a:latin typeface="Arial" panose="020B0604020202020204" pitchFamily="34" charset="0"/>
                <a:cs typeface="Arial" panose="020B0604020202020204" pitchFamily="34" charset="0"/>
              </a:rPr>
              <a:t>r</a:t>
            </a:r>
            <a:r>
              <a:rPr lang="fr-FR" sz="3200" b="1" dirty="0" err="1" smtClean="0">
                <a:solidFill>
                  <a:srgbClr val="C00000"/>
                </a:solidFill>
                <a:latin typeface="Arial" panose="020B0604020202020204" pitchFamily="34" charset="0"/>
                <a:cs typeface="Arial" panose="020B0604020202020204" pitchFamily="34" charset="0"/>
              </a:rPr>
              <a:t>ule</a:t>
            </a:r>
            <a:r>
              <a:rPr lang="fr-FR" sz="3200" b="1" dirty="0" smtClean="0">
                <a:solidFill>
                  <a:srgbClr val="C00000"/>
                </a:solidFill>
                <a:latin typeface="Arial" panose="020B0604020202020204" pitchFamily="34" charset="0"/>
                <a:cs typeface="Arial" panose="020B0604020202020204" pitchFamily="34" charset="0"/>
              </a:rPr>
              <a:t> </a:t>
            </a:r>
            <a:r>
              <a:rPr lang="fr-FR" sz="3200" b="1" dirty="0">
                <a:solidFill>
                  <a:srgbClr val="C00000"/>
                </a:solidFill>
                <a:latin typeface="Arial" panose="020B0604020202020204" pitchFamily="34" charset="0"/>
                <a:cs typeface="Arial" panose="020B0604020202020204" pitchFamily="34" charset="0"/>
              </a:rPr>
              <a:t>g</a:t>
            </a:r>
            <a:r>
              <a:rPr lang="fr-FR" sz="3200" b="1" dirty="0" smtClean="0">
                <a:solidFill>
                  <a:srgbClr val="C00000"/>
                </a:solidFill>
                <a:latin typeface="Arial" panose="020B0604020202020204" pitchFamily="34" charset="0"/>
                <a:cs typeface="Arial" panose="020B0604020202020204" pitchFamily="34" charset="0"/>
              </a:rPr>
              <a:t>uideline on </a:t>
            </a:r>
            <a:r>
              <a:rPr lang="fr-FR" sz="3200" b="1" dirty="0" err="1">
                <a:solidFill>
                  <a:srgbClr val="C00000"/>
                </a:solidFill>
                <a:latin typeface="Arial" panose="020B0604020202020204" pitchFamily="34" charset="0"/>
                <a:cs typeface="Arial" panose="020B0604020202020204" pitchFamily="34" charset="0"/>
              </a:rPr>
              <a:t>m</a:t>
            </a:r>
            <a:r>
              <a:rPr lang="fr-FR" sz="3200" b="1" dirty="0" err="1" smtClean="0">
                <a:solidFill>
                  <a:srgbClr val="C00000"/>
                </a:solidFill>
                <a:latin typeface="Arial" panose="020B0604020202020204" pitchFamily="34" charset="0"/>
                <a:cs typeface="Arial" panose="020B0604020202020204" pitchFamily="34" charset="0"/>
              </a:rPr>
              <a:t>arket</a:t>
            </a:r>
            <a:r>
              <a:rPr lang="fr-FR" sz="3200" b="1" dirty="0" smtClean="0">
                <a:solidFill>
                  <a:srgbClr val="C00000"/>
                </a:solidFill>
                <a:latin typeface="Arial" panose="020B0604020202020204" pitchFamily="34" charset="0"/>
                <a:cs typeface="Arial" panose="020B0604020202020204" pitchFamily="34" charset="0"/>
              </a:rPr>
              <a:t> </a:t>
            </a:r>
            <a:r>
              <a:rPr lang="fr-FR" sz="3200" b="1" dirty="0">
                <a:solidFill>
                  <a:srgbClr val="C00000"/>
                </a:solidFill>
                <a:latin typeface="Arial" panose="020B0604020202020204" pitchFamily="34" charset="0"/>
                <a:cs typeface="Arial" panose="020B0604020202020204" pitchFamily="34" charset="0"/>
              </a:rPr>
              <a:t>p</a:t>
            </a:r>
            <a:r>
              <a:rPr lang="fr-FR" sz="3200" b="1" dirty="0" smtClean="0">
                <a:solidFill>
                  <a:srgbClr val="C00000"/>
                </a:solidFill>
                <a:latin typeface="Arial" panose="020B0604020202020204" pitchFamily="34" charset="0"/>
                <a:cs typeface="Arial" panose="020B0604020202020204" pitchFamily="34" charset="0"/>
              </a:rPr>
              <a:t>ower</a:t>
            </a:r>
            <a:endParaRPr lang="fr-FR" sz="3200" b="1" dirty="0">
              <a:solidFill>
                <a:srgbClr val="C0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31</a:t>
            </a:fld>
            <a:endParaRPr lang="fr-FR"/>
          </a:p>
        </p:txBody>
      </p:sp>
      <p:sp>
        <p:nvSpPr>
          <p:cNvPr id="4" name="TextBox 3"/>
          <p:cNvSpPr txBox="1"/>
          <p:nvPr/>
        </p:nvSpPr>
        <p:spPr>
          <a:xfrm>
            <a:off x="395536" y="2204864"/>
            <a:ext cx="8280920" cy="2862322"/>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Guideline </a:t>
            </a:r>
            <a:r>
              <a:rPr lang="en-US" dirty="0">
                <a:latin typeface="Arial" panose="020B0604020202020204" pitchFamily="34" charset="0"/>
                <a:cs typeface="Arial" panose="020B0604020202020204" pitchFamily="34" charset="0"/>
              </a:rPr>
              <a:t>does not include a market share threshold for substantial market power with the Commission confirming that it will adopt an economic approach to </a:t>
            </a:r>
            <a:r>
              <a:rPr lang="en-US" b="1" dirty="0">
                <a:solidFill>
                  <a:srgbClr val="FF0000"/>
                </a:solidFill>
                <a:latin typeface="Arial" panose="020B0604020202020204" pitchFamily="34" charset="0"/>
                <a:cs typeface="Arial" panose="020B0604020202020204" pitchFamily="34" charset="0"/>
              </a:rPr>
              <a:t>defining substantial market power on a case by case basis.</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HK Merger Guideline </a:t>
            </a:r>
            <a:r>
              <a:rPr lang="en-US" dirty="0">
                <a:latin typeface="Arial" panose="020B0604020202020204" pitchFamily="34" charset="0"/>
                <a:cs typeface="Arial" panose="020B0604020202020204" pitchFamily="34" charset="0"/>
              </a:rPr>
              <a:t>identifies two </a:t>
            </a:r>
            <a:r>
              <a:rPr lang="en-US" dirty="0" smtClean="0">
                <a:latin typeface="Arial" panose="020B0604020202020204" pitchFamily="34" charset="0"/>
                <a:cs typeface="Arial" panose="020B0604020202020204" pitchFamily="34" charset="0"/>
              </a:rPr>
              <a:t>safe </a:t>
            </a:r>
            <a:r>
              <a:rPr lang="en-US" dirty="0" err="1" smtClean="0">
                <a:latin typeface="Arial" panose="020B0604020202020204" pitchFamily="34" charset="0"/>
                <a:cs typeface="Arial" panose="020B0604020202020204" pitchFamily="34" charset="0"/>
              </a:rPr>
              <a:t>harbour</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measures the Commission intends to </a:t>
            </a:r>
            <a:r>
              <a:rPr lang="en-US" dirty="0" smtClean="0">
                <a:latin typeface="Arial" panose="020B0604020202020204" pitchFamily="34" charset="0"/>
                <a:cs typeface="Arial" panose="020B0604020202020204" pitchFamily="34" charset="0"/>
              </a:rPr>
              <a:t>apply concurrently</a:t>
            </a:r>
            <a:r>
              <a:rPr lang="en-US" dirty="0">
                <a:latin typeface="Arial" panose="020B0604020202020204" pitchFamily="34" charset="0"/>
                <a:cs typeface="Arial" panose="020B0604020202020204" pitchFamily="34" charset="0"/>
              </a:rPr>
              <a:t>: the four-firm concentration ratio (</a:t>
            </a:r>
            <a:r>
              <a:rPr lang="en-US" dirty="0" smtClean="0">
                <a:latin typeface="Arial" panose="020B0604020202020204" pitchFamily="34" charset="0"/>
                <a:cs typeface="Arial" panose="020B0604020202020204" pitchFamily="34" charset="0"/>
              </a:rPr>
              <a:t>CR4 Ratio</a:t>
            </a:r>
            <a:r>
              <a:rPr lang="en-US" dirty="0">
                <a:latin typeface="Arial" panose="020B0604020202020204" pitchFamily="34" charset="0"/>
                <a:cs typeface="Arial" panose="020B0604020202020204" pitchFamily="34" charset="0"/>
              </a:rPr>
              <a:t>) and the </a:t>
            </a:r>
            <a:r>
              <a:rPr lang="en-US" dirty="0" err="1">
                <a:latin typeface="Arial" panose="020B0604020202020204" pitchFamily="34" charset="0"/>
                <a:cs typeface="Arial" panose="020B0604020202020204" pitchFamily="34" charset="0"/>
              </a:rPr>
              <a:t>Herfindahl</a:t>
            </a:r>
            <a:r>
              <a:rPr lang="en-US" dirty="0">
                <a:latin typeface="Arial" panose="020B0604020202020204" pitchFamily="34" charset="0"/>
                <a:cs typeface="Arial" panose="020B0604020202020204" pitchFamily="34" charset="0"/>
              </a:rPr>
              <a:t>-Hirschman Index (</a:t>
            </a:r>
            <a:r>
              <a:rPr lang="en-US" dirty="0" smtClean="0">
                <a:latin typeface="Arial" panose="020B0604020202020204" pitchFamily="34" charset="0"/>
                <a:cs typeface="Arial" panose="020B0604020202020204" pitchFamily="34" charset="0"/>
              </a:rPr>
              <a:t>HHI) test</a:t>
            </a:r>
            <a:r>
              <a:rPr lang="en-US" dirty="0">
                <a:latin typeface="Arial" panose="020B0604020202020204" pitchFamily="34" charset="0"/>
                <a:cs typeface="Arial" panose="020B0604020202020204" pitchFamily="34" charset="0"/>
              </a:rPr>
              <a:t>. Therefore, a merger that meets either one of </a:t>
            </a:r>
            <a:r>
              <a:rPr lang="en-US" dirty="0" smtClean="0">
                <a:latin typeface="Arial" panose="020B0604020202020204" pitchFamily="34" charset="0"/>
                <a:cs typeface="Arial" panose="020B0604020202020204" pitchFamily="34" charset="0"/>
              </a:rPr>
              <a:t>the safe </a:t>
            </a:r>
            <a:r>
              <a:rPr lang="en-US" dirty="0" err="1">
                <a:latin typeface="Arial" panose="020B0604020202020204" pitchFamily="34" charset="0"/>
                <a:cs typeface="Arial" panose="020B0604020202020204" pitchFamily="34" charset="0"/>
              </a:rPr>
              <a:t>harbour</a:t>
            </a:r>
            <a:r>
              <a:rPr lang="en-US" dirty="0">
                <a:latin typeface="Arial" panose="020B0604020202020204" pitchFamily="34" charset="0"/>
                <a:cs typeface="Arial" panose="020B0604020202020204" pitchFamily="34" charset="0"/>
              </a:rPr>
              <a:t> measures will fall within the </a:t>
            </a:r>
            <a:r>
              <a:rPr lang="en-US" dirty="0" smtClean="0">
                <a:latin typeface="Arial" panose="020B0604020202020204" pitchFamily="34" charset="0"/>
                <a:cs typeface="Arial" panose="020B0604020202020204" pitchFamily="34" charset="0"/>
              </a:rPr>
              <a:t>safe </a:t>
            </a:r>
            <a:r>
              <a:rPr lang="en-US" dirty="0" err="1" smtClean="0">
                <a:latin typeface="Arial" panose="020B0604020202020204" pitchFamily="34" charset="0"/>
                <a:cs typeface="Arial" panose="020B0604020202020204" pitchFamily="34" charset="0"/>
              </a:rPr>
              <a:t>harbour</a:t>
            </a:r>
            <a:r>
              <a:rPr lang="en-US" dirty="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494873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fr-FR" sz="3200" b="1" dirty="0" smtClean="0">
                <a:solidFill>
                  <a:srgbClr val="CC0000"/>
                </a:solidFill>
                <a:latin typeface="Arial" panose="020B0604020202020204" pitchFamily="34" charset="0"/>
                <a:cs typeface="Arial" panose="020B0604020202020204" pitchFamily="34" charset="0"/>
              </a:rPr>
              <a:t>The Hong Kong </a:t>
            </a:r>
            <a:r>
              <a:rPr lang="fr-FR" sz="3200" b="1" dirty="0" err="1">
                <a:solidFill>
                  <a:srgbClr val="CC0000"/>
                </a:solidFill>
                <a:latin typeface="Arial" panose="020B0604020202020204" pitchFamily="34" charset="0"/>
                <a:cs typeface="Arial" panose="020B0604020202020204" pitchFamily="34" charset="0"/>
              </a:rPr>
              <a:t>m</a:t>
            </a:r>
            <a:r>
              <a:rPr lang="fr-FR" sz="3200" b="1" dirty="0" err="1" smtClean="0">
                <a:solidFill>
                  <a:srgbClr val="CC0000"/>
                </a:solidFill>
                <a:latin typeface="Arial" panose="020B0604020202020204" pitchFamily="34" charset="0"/>
                <a:cs typeface="Arial" panose="020B0604020202020204" pitchFamily="34" charset="0"/>
              </a:rPr>
              <a:t>erger</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a:solidFill>
                  <a:srgbClr val="CC0000"/>
                </a:solidFill>
                <a:latin typeface="Arial" panose="020B0604020202020204" pitchFamily="34" charset="0"/>
                <a:cs typeface="Arial" panose="020B0604020202020204" pitchFamily="34" charset="0"/>
              </a:rPr>
              <a:t>r</a:t>
            </a:r>
            <a:r>
              <a:rPr lang="fr-FR" sz="3200" b="1" dirty="0" err="1" smtClean="0">
                <a:solidFill>
                  <a:srgbClr val="CC0000"/>
                </a:solidFill>
                <a:latin typeface="Arial" panose="020B0604020202020204" pitchFamily="34" charset="0"/>
                <a:cs typeface="Arial" panose="020B0604020202020204" pitchFamily="34" charset="0"/>
              </a:rPr>
              <a:t>ule</a:t>
            </a:r>
            <a:endParaRPr lang="fr-FR"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539552" y="1052736"/>
            <a:ext cx="8208912" cy="4524315"/>
          </a:xfrm>
          <a:prstGeom prst="rect">
            <a:avLst/>
          </a:prstGeom>
          <a:noFill/>
        </p:spPr>
        <p:txBody>
          <a:bodyPr wrap="square" rtlCol="0">
            <a:spAutoFit/>
          </a:bodyPr>
          <a:lstStyle/>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It prohibits </a:t>
            </a:r>
            <a:r>
              <a:rPr lang="en-US" dirty="0">
                <a:latin typeface="Arial" panose="020B0604020202020204" pitchFamily="34" charset="0"/>
                <a:cs typeface="Arial" panose="020B0604020202020204" pitchFamily="34" charset="0"/>
              </a:rPr>
              <a:t>a merger involving a carrier licensee under the Telecommunications Ordinance that (whether directly or indirectly) creates the effect </a:t>
            </a:r>
            <a:r>
              <a:rPr lang="en-US" dirty="0" smtClean="0">
                <a:latin typeface="Arial" panose="020B0604020202020204" pitchFamily="34" charset="0"/>
                <a:cs typeface="Arial" panose="020B0604020202020204" pitchFamily="34" charset="0"/>
              </a:rPr>
              <a:t>of </a:t>
            </a:r>
            <a:r>
              <a:rPr lang="en-US" b="1" dirty="0" smtClean="0">
                <a:solidFill>
                  <a:srgbClr val="FF0000"/>
                </a:solidFill>
                <a:latin typeface="Arial" panose="020B0604020202020204" pitchFamily="34" charset="0"/>
                <a:cs typeface="Arial" panose="020B0604020202020204" pitchFamily="34" charset="0"/>
              </a:rPr>
              <a:t>substantially </a:t>
            </a:r>
            <a:r>
              <a:rPr lang="en-US" b="1" dirty="0">
                <a:solidFill>
                  <a:srgbClr val="FF0000"/>
                </a:solidFill>
                <a:latin typeface="Arial" panose="020B0604020202020204" pitchFamily="34" charset="0"/>
                <a:cs typeface="Arial" panose="020B0604020202020204" pitchFamily="34" charset="0"/>
              </a:rPr>
              <a:t>lessening competition in Hong Kong</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The Competition Commission has identified two </a:t>
            </a:r>
            <a:r>
              <a:rPr lang="en-US" b="1" dirty="0">
                <a:solidFill>
                  <a:srgbClr val="FF0000"/>
                </a:solidFill>
                <a:latin typeface="Arial" panose="020B0604020202020204" pitchFamily="34" charset="0"/>
                <a:cs typeface="Arial" panose="020B0604020202020204" pitchFamily="34" charset="0"/>
              </a:rPr>
              <a:t>safe </a:t>
            </a:r>
            <a:r>
              <a:rPr lang="en-US" b="1" dirty="0" err="1">
                <a:solidFill>
                  <a:srgbClr val="FF0000"/>
                </a:solidFill>
                <a:latin typeface="Arial" panose="020B0604020202020204" pitchFamily="34" charset="0"/>
                <a:cs typeface="Arial" panose="020B0604020202020204" pitchFamily="34" charset="0"/>
              </a:rPr>
              <a:t>harbour</a:t>
            </a:r>
            <a:r>
              <a:rPr lang="en-US" b="1" dirty="0">
                <a:solidFill>
                  <a:srgbClr val="FF0000"/>
                </a:solidFill>
                <a:latin typeface="Arial" panose="020B0604020202020204" pitchFamily="34" charset="0"/>
                <a:cs typeface="Arial" panose="020B0604020202020204" pitchFamily="34" charset="0"/>
              </a:rPr>
              <a:t> measures</a:t>
            </a:r>
            <a:r>
              <a:rPr lang="en-US" dirty="0">
                <a:latin typeface="Arial" panose="020B0604020202020204" pitchFamily="34" charset="0"/>
                <a:cs typeface="Arial" panose="020B0604020202020204" pitchFamily="34" charset="0"/>
              </a:rPr>
              <a:t>, which are based on (a) </a:t>
            </a:r>
            <a:r>
              <a:rPr lang="en-US" b="1" dirty="0">
                <a:solidFill>
                  <a:srgbClr val="FF0000"/>
                </a:solidFill>
                <a:latin typeface="Arial" panose="020B0604020202020204" pitchFamily="34" charset="0"/>
                <a:cs typeface="Arial" panose="020B0604020202020204" pitchFamily="34" charset="0"/>
              </a:rPr>
              <a:t>concentration </a:t>
            </a:r>
            <a:r>
              <a:rPr lang="en-US" b="1" dirty="0" smtClean="0">
                <a:solidFill>
                  <a:srgbClr val="FF0000"/>
                </a:solidFill>
                <a:latin typeface="Arial" panose="020B0604020202020204" pitchFamily="34" charset="0"/>
                <a:cs typeface="Arial" panose="020B0604020202020204" pitchFamily="34" charset="0"/>
              </a:rPr>
              <a:t>ratios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(b) the </a:t>
            </a:r>
            <a:r>
              <a:rPr lang="en-US" b="1" dirty="0" err="1">
                <a:solidFill>
                  <a:srgbClr val="FF0000"/>
                </a:solidFill>
                <a:latin typeface="Arial" panose="020B0604020202020204" pitchFamily="34" charset="0"/>
                <a:cs typeface="Arial" panose="020B0604020202020204" pitchFamily="34" charset="0"/>
              </a:rPr>
              <a:t>Herfindahl</a:t>
            </a:r>
            <a:r>
              <a:rPr lang="en-US" b="1" dirty="0">
                <a:solidFill>
                  <a:srgbClr val="FF0000"/>
                </a:solidFill>
                <a:latin typeface="Arial" panose="020B0604020202020204" pitchFamily="34" charset="0"/>
                <a:cs typeface="Arial" panose="020B0604020202020204" pitchFamily="34" charset="0"/>
              </a:rPr>
              <a:t>-Hirschman Index (</a:t>
            </a:r>
            <a:r>
              <a:rPr lang="en-US" b="1" dirty="0" smtClean="0">
                <a:solidFill>
                  <a:srgbClr val="FF0000"/>
                </a:solidFill>
                <a:latin typeface="Arial" panose="020B0604020202020204" pitchFamily="34" charset="0"/>
                <a:cs typeface="Arial" panose="020B0604020202020204" pitchFamily="34" charset="0"/>
              </a:rPr>
              <a:t>HHI</a:t>
            </a:r>
            <a:r>
              <a:rPr lang="en-US" b="1" dirty="0">
                <a:solidFill>
                  <a:srgbClr val="FF0000"/>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]respectively</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general, for a horizontal merger, </a:t>
            </a:r>
            <a:r>
              <a:rPr lang="en-US" b="1" dirty="0">
                <a:solidFill>
                  <a:srgbClr val="FF0000"/>
                </a:solidFill>
                <a:latin typeface="Arial" panose="020B0604020202020204" pitchFamily="34" charset="0"/>
                <a:cs typeface="Arial" panose="020B0604020202020204" pitchFamily="34" charset="0"/>
              </a:rPr>
              <a:t>if the combined market share of the parties post-merger is 40% or more, it is likely that the merger will raise competition concerns</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Further</a:t>
            </a:r>
            <a:r>
              <a:rPr lang="en-US" dirty="0">
                <a:latin typeface="Arial" panose="020B0604020202020204" pitchFamily="34" charset="0"/>
                <a:cs typeface="Arial" panose="020B0604020202020204" pitchFamily="34" charset="0"/>
              </a:rPr>
              <a:t>, the Merger Rule </a:t>
            </a:r>
            <a:r>
              <a:rPr lang="en-US" b="1" dirty="0">
                <a:solidFill>
                  <a:srgbClr val="FF0000"/>
                </a:solidFill>
                <a:latin typeface="Arial" panose="020B0604020202020204" pitchFamily="34" charset="0"/>
                <a:cs typeface="Arial" panose="020B0604020202020204" pitchFamily="34" charset="0"/>
              </a:rPr>
              <a:t>does not apply to a merger if the economic efficiencies that arise or may arise from the merger outweigh the adverse effects </a:t>
            </a:r>
            <a:r>
              <a:rPr lang="en-US" dirty="0">
                <a:latin typeface="Arial" panose="020B0604020202020204" pitchFamily="34" charset="0"/>
                <a:cs typeface="Arial" panose="020B0604020202020204" pitchFamily="34" charset="0"/>
              </a:rPr>
              <a:t>caused by any lessening of competition in Hong Kong[4], or if there are exceptional and compelling public policy reasons for granting an exemption.[5]</a:t>
            </a:r>
            <a:endParaRPr lang="fr-FR"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697872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57BB4D83-7FF3-4AA5-B6AD-99F383B9FA30}" type="slidenum">
              <a:rPr lang="fr-FR" altLang="fr-FR" sz="1400" u="none" smtClean="0"/>
              <a:pPr eaLnBrk="1" hangingPunct="1"/>
              <a:t>33</a:t>
            </a:fld>
            <a:endParaRPr lang="fr-FR" altLang="fr-FR" sz="1400" u="none" smtClean="0"/>
          </a:p>
        </p:txBody>
      </p:sp>
      <p:sp>
        <p:nvSpPr>
          <p:cNvPr id="73731" name="Slide Number Placeholder 4"/>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r" eaLnBrk="1" hangingPunct="1"/>
            <a:fld id="{5F0C85D5-E72C-44A1-96C9-62385C922805}" type="slidenum">
              <a:rPr lang="fr-FR" altLang="fr-FR" sz="1400" u="none"/>
              <a:pPr algn="r" eaLnBrk="1" hangingPunct="1"/>
              <a:t>33</a:t>
            </a:fld>
            <a:endParaRPr lang="fr-FR" altLang="fr-FR" sz="1400" u="none"/>
          </a:p>
        </p:txBody>
      </p:sp>
      <p:sp>
        <p:nvSpPr>
          <p:cNvPr id="73732" name="Text Box 2"/>
          <p:cNvSpPr txBox="1">
            <a:spLocks noChangeArrowheads="1"/>
          </p:cNvSpPr>
          <p:nvPr/>
        </p:nvSpPr>
        <p:spPr bwMode="auto">
          <a:xfrm>
            <a:off x="4767263" y="2374900"/>
            <a:ext cx="3405187"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Toward the end, crippled con man Roger "Verbal" Kint, (played by Kevin Spacey)  says:</a:t>
            </a:r>
          </a:p>
          <a:p>
            <a:pPr algn="just" eaLnBrk="1" hangingPunct="1"/>
            <a:endParaRPr lang="en-US" altLang="fr-FR" sz="1800" b="1" u="none"/>
          </a:p>
        </p:txBody>
      </p:sp>
      <p:pic>
        <p:nvPicPr>
          <p:cNvPr id="73733" name="Picture 3" descr="untitl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413" y="745133"/>
            <a:ext cx="3599631" cy="4895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4" name="Text Box 4"/>
          <p:cNvSpPr txBox="1">
            <a:spLocks noChangeArrowheads="1"/>
          </p:cNvSpPr>
          <p:nvPr/>
        </p:nvSpPr>
        <p:spPr bwMode="auto">
          <a:xfrm>
            <a:off x="252413" y="5708650"/>
            <a:ext cx="2951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2000" b="1" u="none"/>
              <a:t>1995, Bryan Singer</a:t>
            </a:r>
            <a:r>
              <a:rPr lang="fr-FR" altLang="fr-FR" sz="2400" b="1" u="none">
                <a:latin typeface="Times New Roman" pitchFamily="18" charset="0"/>
              </a:rPr>
              <a:t> </a:t>
            </a:r>
          </a:p>
        </p:txBody>
      </p:sp>
      <p:sp>
        <p:nvSpPr>
          <p:cNvPr id="19461" name="Text Box 5"/>
          <p:cNvSpPr txBox="1">
            <a:spLocks noChangeArrowheads="1"/>
          </p:cNvSpPr>
          <p:nvPr/>
        </p:nvSpPr>
        <p:spPr bwMode="auto">
          <a:xfrm>
            <a:off x="4767263" y="4481513"/>
            <a:ext cx="354965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2400" b="1" u="none">
                <a:solidFill>
                  <a:srgbClr val="FF0000"/>
                </a:solidFill>
              </a:rPr>
              <a:t>"The greatest trick the devil ever pulled was convincing the world he didn't exist."</a:t>
            </a:r>
          </a:p>
          <a:p>
            <a:pPr eaLnBrk="1" hangingPunct="1"/>
            <a:endParaRPr lang="fr-FR" altLang="fr-FR" sz="2400" u="none"/>
          </a:p>
        </p:txBody>
      </p:sp>
      <p:sp>
        <p:nvSpPr>
          <p:cNvPr id="73736" name="Rectangle 7"/>
          <p:cNvSpPr>
            <a:spLocks noGrp="1" noChangeArrowheads="1"/>
          </p:cNvSpPr>
          <p:nvPr>
            <p:ph type="title"/>
          </p:nvPr>
        </p:nvSpPr>
        <p:spPr>
          <a:xfrm>
            <a:off x="1692275" y="-90488"/>
            <a:ext cx="8229600" cy="1143001"/>
          </a:xfrm>
        </p:spPr>
        <p:txBody>
          <a:bodyPr/>
          <a:lstStyle/>
          <a:p>
            <a:r>
              <a:rPr lang="fr-FR" altLang="fr-FR" sz="3200" b="1" smtClean="0">
                <a:solidFill>
                  <a:srgbClr val="C12719"/>
                </a:solidFill>
                <a:ea typeface="ＭＳ Ｐゴシック" pitchFamily="34" charset="-128"/>
              </a:rPr>
              <a:t>Are anticompetitive practices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prevalent in Hong Kong ?</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145589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p:cTn id="7" dur="1000" fill="hold"/>
                                        <p:tgtEl>
                                          <p:spTgt spid="19461"/>
                                        </p:tgtEl>
                                        <p:attrNameLst>
                                          <p:attrName>ppt_w</p:attrName>
                                        </p:attrNameLst>
                                      </p:cBhvr>
                                      <p:tavLst>
                                        <p:tav tm="0">
                                          <p:val>
                                            <p:strVal val="#ppt_w*0.70"/>
                                          </p:val>
                                        </p:tav>
                                        <p:tav tm="100000">
                                          <p:val>
                                            <p:strVal val="#ppt_w"/>
                                          </p:val>
                                        </p:tav>
                                      </p:tavLst>
                                    </p:anim>
                                    <p:anim calcmode="lin" valueType="num">
                                      <p:cBhvr>
                                        <p:cTn id="8" dur="1000" fill="hold"/>
                                        <p:tgtEl>
                                          <p:spTgt spid="19461"/>
                                        </p:tgtEl>
                                        <p:attrNameLst>
                                          <p:attrName>ppt_h</p:attrName>
                                        </p:attrNameLst>
                                      </p:cBhvr>
                                      <p:tavLst>
                                        <p:tav tm="0">
                                          <p:val>
                                            <p:strVal val="#ppt_h"/>
                                          </p:val>
                                        </p:tav>
                                        <p:tav tm="100000">
                                          <p:val>
                                            <p:strVal val="#ppt_h"/>
                                          </p:val>
                                        </p:tav>
                                      </p:tavLst>
                                    </p:anim>
                                    <p:animEffect transition="in" filter="fade">
                                      <p:cBhvr>
                                        <p:cTn id="9" dur="10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0E0D513F-3DFC-439D-9809-208958F0D1F7}" type="slidenum">
              <a:rPr lang="fr-FR" altLang="fr-FR" sz="1400" u="none" smtClean="0"/>
              <a:pPr eaLnBrk="1" hangingPunct="1"/>
              <a:t>34</a:t>
            </a:fld>
            <a:endParaRPr lang="fr-FR" altLang="fr-FR" sz="1400" u="none" smtClean="0"/>
          </a:p>
        </p:txBody>
      </p:sp>
      <p:sp>
        <p:nvSpPr>
          <p:cNvPr id="77827" name="Rectangle 2"/>
          <p:cNvSpPr>
            <a:spLocks noChangeArrowheads="1"/>
          </p:cNvSpPr>
          <p:nvPr/>
        </p:nvSpPr>
        <p:spPr bwMode="auto">
          <a:xfrm>
            <a:off x="468313" y="0"/>
            <a:ext cx="8675687" cy="600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ctr" eaLnBrk="1" hangingPunct="1">
              <a:spcBef>
                <a:spcPct val="50000"/>
              </a:spcBef>
            </a:pPr>
            <a:r>
              <a:rPr lang="en-US" altLang="fr-FR" sz="1800" b="1" u="none"/>
              <a:t> </a:t>
            </a:r>
          </a:p>
          <a:p>
            <a:pPr algn="ctr" eaLnBrk="1" hangingPunct="1">
              <a:spcBef>
                <a:spcPct val="50000"/>
              </a:spcBef>
            </a:pPr>
            <a:r>
              <a:rPr lang="en-US" altLang="fr-FR" sz="1800" b="1" u="none"/>
              <a:t>HCA 779/2006</a:t>
            </a:r>
          </a:p>
          <a:p>
            <a:pPr algn="ctr" eaLnBrk="1" hangingPunct="1">
              <a:spcBef>
                <a:spcPct val="50000"/>
              </a:spcBef>
            </a:pPr>
            <a:r>
              <a:rPr lang="en-US" altLang="fr-FR" sz="1800" b="1" u="none"/>
              <a:t>IN THE HIGH COURT OF THE</a:t>
            </a:r>
          </a:p>
          <a:p>
            <a:pPr algn="ctr" eaLnBrk="1" hangingPunct="1">
              <a:spcBef>
                <a:spcPct val="50000"/>
              </a:spcBef>
            </a:pPr>
            <a:r>
              <a:rPr lang="en-US" altLang="fr-FR" sz="1800" b="1" u="none"/>
              <a:t>HONG KONG SPECIAL ADMINISTRATIVE REGION</a:t>
            </a:r>
          </a:p>
          <a:p>
            <a:pPr algn="ctr" eaLnBrk="1" hangingPunct="1">
              <a:spcBef>
                <a:spcPct val="50000"/>
              </a:spcBef>
            </a:pPr>
            <a:r>
              <a:rPr lang="en-US" altLang="fr-FR" sz="1800" b="1" u="none"/>
              <a:t>COURT OF FIRST INSTANCE</a:t>
            </a:r>
          </a:p>
          <a:p>
            <a:pPr algn="ctr" eaLnBrk="1" hangingPunct="1">
              <a:spcBef>
                <a:spcPct val="50000"/>
              </a:spcBef>
            </a:pPr>
            <a:r>
              <a:rPr lang="en-US" altLang="fr-FR" sz="1800" b="1" u="none"/>
              <a:t>   BETWEEN	</a:t>
            </a:r>
          </a:p>
          <a:p>
            <a:pPr algn="ctr" eaLnBrk="1" hangingPunct="1">
              <a:spcBef>
                <a:spcPct val="50000"/>
              </a:spcBef>
            </a:pPr>
            <a:r>
              <a:rPr lang="en-US" altLang="fr-FR" sz="1800" b="1" u="none"/>
              <a:t>SIT KAM TAI </a:t>
            </a:r>
          </a:p>
          <a:p>
            <a:pPr algn="ctr" eaLnBrk="1" hangingPunct="1">
              <a:spcBef>
                <a:spcPct val="50000"/>
              </a:spcBef>
            </a:pPr>
            <a:r>
              <a:rPr lang="en-US" altLang="fr-FR" sz="1800" b="1" u="none"/>
              <a:t>and</a:t>
            </a:r>
          </a:p>
          <a:p>
            <a:pPr algn="ctr" eaLnBrk="1" hangingPunct="1">
              <a:spcBef>
                <a:spcPct val="50000"/>
              </a:spcBef>
            </a:pPr>
            <a:r>
              <a:rPr lang="en-US" altLang="fr-FR" sz="1800" b="1" u="none"/>
              <a:t>	</a:t>
            </a:r>
            <a:r>
              <a:rPr lang="en-US" altLang="fr-FR" sz="1800" b="1" u="none">
                <a:solidFill>
                  <a:srgbClr val="FF0000"/>
                </a:solidFill>
              </a:rPr>
              <a:t>GAMMON IRON GATE COMPANY LIMITED ,TIEN SHAN METAL MATERIALS LIMITED, OUTSTANDING ENGINEERING COMPANY LIMITED,DYNAMIC MARK LIMITED, CHOI LAM KEE IRON WORKS LIMITED, SHEEN HARVESTINDUSTRIES LIMITED, HIP TAT ENGINEERING COMPANY LIMITED</a:t>
            </a:r>
          </a:p>
          <a:p>
            <a:pPr algn="ctr" eaLnBrk="1" hangingPunct="1">
              <a:spcBef>
                <a:spcPct val="50000"/>
              </a:spcBef>
            </a:pPr>
            <a:r>
              <a:rPr lang="en-US" altLang="fr-FR" sz="1800" b="1" u="none"/>
              <a:t>	Before:  Deputy High Court Judge L. Chan in Court</a:t>
            </a:r>
          </a:p>
          <a:p>
            <a:pPr algn="ctr" eaLnBrk="1" hangingPunct="1">
              <a:spcBef>
                <a:spcPct val="50000"/>
              </a:spcBef>
            </a:pPr>
            <a:r>
              <a:rPr lang="en-US" altLang="fr-FR" sz="1800" b="1" u="none"/>
              <a:t>Dates of Hearing:	19–21 and 23 July 2010</a:t>
            </a:r>
          </a:p>
          <a:p>
            <a:pPr algn="ctr" eaLnBrk="1" hangingPunct="1">
              <a:spcBef>
                <a:spcPct val="50000"/>
              </a:spcBef>
            </a:pPr>
            <a:r>
              <a:rPr lang="en-US" altLang="fr-FR" sz="1800" b="1" u="none">
                <a:solidFill>
                  <a:srgbClr val="FF0000"/>
                </a:solidFill>
              </a:rPr>
              <a:t>Date of Judgment:	26 July 2010</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5366293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D67CF070-0616-4E55-91F4-CD531BDCE88D}" type="slidenum">
              <a:rPr lang="fr-FR" altLang="fr-FR" sz="1400" u="none" smtClean="0"/>
              <a:pPr eaLnBrk="1" hangingPunct="1"/>
              <a:t>35</a:t>
            </a:fld>
            <a:endParaRPr lang="fr-FR" altLang="fr-FR" sz="1400" u="none" smtClean="0"/>
          </a:p>
        </p:txBody>
      </p:sp>
      <p:sp>
        <p:nvSpPr>
          <p:cNvPr id="78851" name="Rectangle 2"/>
          <p:cNvSpPr>
            <a:spLocks noGrp="1" noChangeArrowheads="1"/>
          </p:cNvSpPr>
          <p:nvPr>
            <p:ph type="title"/>
          </p:nvPr>
        </p:nvSpPr>
        <p:spPr>
          <a:xfrm>
            <a:off x="2268538" y="-315913"/>
            <a:ext cx="8229600" cy="1143001"/>
          </a:xfrm>
        </p:spPr>
        <p:txBody>
          <a:bodyPr/>
          <a:lstStyle/>
          <a:p>
            <a:r>
              <a:rPr lang="fr-FR" altLang="fr-FR" sz="3200" b="1" smtClean="0">
                <a:solidFill>
                  <a:srgbClr val="C12719"/>
                </a:solidFill>
                <a:ea typeface="ＭＳ Ｐゴシック" pitchFamily="34" charset="-128"/>
              </a:rPr>
              <a:t>Stainless steel gates cartel</a:t>
            </a:r>
          </a:p>
        </p:txBody>
      </p:sp>
      <p:sp>
        <p:nvSpPr>
          <p:cNvPr id="78852" name="Text Box 3"/>
          <p:cNvSpPr txBox="1">
            <a:spLocks noChangeArrowheads="1"/>
          </p:cNvSpPr>
          <p:nvPr/>
        </p:nvSpPr>
        <p:spPr bwMode="auto">
          <a:xfrm>
            <a:off x="303213" y="1865313"/>
            <a:ext cx="8589962"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The parties to the cartel agreement are and were stainless steel gate suppliers.  </a:t>
            </a:r>
          </a:p>
          <a:p>
            <a:pPr algn="just" eaLnBrk="1" hangingPunct="1"/>
            <a:endParaRPr lang="en-US" altLang="fr-FR" sz="1800" b="1" u="none"/>
          </a:p>
          <a:p>
            <a:pPr algn="just" eaLnBrk="1" hangingPunct="1"/>
            <a:r>
              <a:rPr lang="en-US" altLang="fr-FR" sz="1800" b="1" u="none"/>
              <a:t>In 1997 </a:t>
            </a:r>
            <a:r>
              <a:rPr lang="en-US" altLang="fr-FR" sz="1800" b="1" u="none">
                <a:solidFill>
                  <a:srgbClr val="FF0000"/>
                </a:solidFill>
              </a:rPr>
              <a:t>they were the </a:t>
            </a:r>
            <a:r>
              <a:rPr lang="en-US" altLang="fr-FR" sz="1800" b="1">
                <a:solidFill>
                  <a:srgbClr val="FF0000"/>
                </a:solidFill>
              </a:rPr>
              <a:t>only contractors approved</a:t>
            </a:r>
            <a:r>
              <a:rPr lang="en-US" altLang="fr-FR" sz="1800" b="1" u="none">
                <a:solidFill>
                  <a:srgbClr val="FF0000"/>
                </a:solidFill>
              </a:rPr>
              <a:t> by the Housing Authority to supply stainless steel gates to housing projects built for the Authority</a:t>
            </a:r>
            <a:r>
              <a:rPr lang="en-US" altLang="fr-FR" sz="1800" b="1" u="none"/>
              <a:t>.</a:t>
            </a:r>
          </a:p>
          <a:p>
            <a:pPr algn="just" eaLnBrk="1" hangingPunct="1"/>
            <a:endParaRPr lang="en-US" altLang="fr-FR" sz="1800" b="1" u="none"/>
          </a:p>
          <a:p>
            <a:pPr algn="just" eaLnBrk="1" hangingPunct="1"/>
            <a:r>
              <a:rPr lang="en-US" altLang="fr-FR" sz="1800" b="1" u="none"/>
              <a:t>The cartel was to </a:t>
            </a:r>
            <a:r>
              <a:rPr lang="en-US" altLang="fr-FR" sz="1800" b="1" u="none">
                <a:solidFill>
                  <a:srgbClr val="FF0000"/>
                </a:solidFill>
              </a:rPr>
              <a:t>regulate the price payable by its members to (Tien Shan Materials ltd) a supplier of parts and materials of the gates and the price for tender to be submitted to the main contractors of the Housing Authority</a:t>
            </a:r>
            <a:r>
              <a:rPr lang="en-US" altLang="fr-FR" sz="1800" b="1" u="none"/>
              <a:t>.</a:t>
            </a:r>
          </a:p>
          <a:p>
            <a:pPr algn="just" eaLnBrk="1" hangingPunct="1"/>
            <a:endParaRPr lang="en-US" altLang="fr-FR" sz="1800" b="1" u="none"/>
          </a:p>
          <a:p>
            <a:pPr algn="just" eaLnBrk="1" hangingPunct="1"/>
            <a:r>
              <a:rPr lang="en-US" altLang="fr-FR" sz="1800" b="1" u="none"/>
              <a:t>The cartel operated through a company called Everwin Venture Limited (“Everwin) which was acquired by the members of the cartel in early May 1997.</a:t>
            </a:r>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5914096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D6EBA618-E35D-41C9-A240-B84EBB50FC17}" type="slidenum">
              <a:rPr lang="fr-FR" altLang="fr-FR" sz="1400" u="none" smtClean="0"/>
              <a:pPr eaLnBrk="1" hangingPunct="1"/>
              <a:t>36</a:t>
            </a:fld>
            <a:endParaRPr lang="fr-FR" altLang="fr-FR" sz="1400" u="none" smtClean="0"/>
          </a:p>
        </p:txBody>
      </p:sp>
      <p:sp>
        <p:nvSpPr>
          <p:cNvPr id="79875" name="Rectangle 2"/>
          <p:cNvSpPr>
            <a:spLocks noGrp="1" noChangeArrowheads="1"/>
          </p:cNvSpPr>
          <p:nvPr>
            <p:ph type="title"/>
          </p:nvPr>
        </p:nvSpPr>
        <p:spPr>
          <a:xfrm>
            <a:off x="1258888" y="-306388"/>
            <a:ext cx="8229600" cy="1143001"/>
          </a:xfrm>
        </p:spPr>
        <p:txBody>
          <a:bodyPr/>
          <a:lstStyle/>
          <a:p>
            <a:r>
              <a:rPr lang="fr-FR" altLang="fr-FR" sz="3200" b="1" smtClean="0">
                <a:solidFill>
                  <a:srgbClr val="C12719"/>
                </a:solidFill>
                <a:ea typeface="ＭＳ Ｐゴシック" pitchFamily="34" charset="-128"/>
              </a:rPr>
              <a:t>Stainless steel gates cartel</a:t>
            </a:r>
            <a:r>
              <a:rPr lang="en-US" altLang="zh-CN" sz="3200" b="1" smtClean="0">
                <a:solidFill>
                  <a:srgbClr val="C12719"/>
                </a:solidFill>
                <a:ea typeface="SimSun" pitchFamily="2" charset="-122"/>
              </a:rPr>
              <a:t> (“</a:t>
            </a:r>
            <a:r>
              <a:rPr lang="zh-TW" altLang="en-US" sz="3200" b="1" smtClean="0">
                <a:solidFill>
                  <a:srgbClr val="C12719"/>
                </a:solidFill>
                <a:ea typeface="PMingLiU" pitchFamily="18" charset="-120"/>
              </a:rPr>
              <a:t>組織概述</a:t>
            </a:r>
            <a:r>
              <a:rPr lang="zh-CN" altLang="en-US" sz="3200" b="1" smtClean="0">
                <a:solidFill>
                  <a:srgbClr val="C12719"/>
                </a:solidFill>
                <a:ea typeface="SimSun" pitchFamily="2" charset="-122"/>
              </a:rPr>
              <a:t>”</a:t>
            </a:r>
            <a:r>
              <a:rPr lang="en-US" altLang="zh-CN" sz="3200" b="1" smtClean="0">
                <a:solidFill>
                  <a:srgbClr val="C12719"/>
                </a:solidFill>
                <a:ea typeface="SimSun" pitchFamily="2" charset="-122"/>
              </a:rPr>
              <a:t>)</a:t>
            </a:r>
            <a:r>
              <a:rPr lang="fr-FR" altLang="zh-CN" sz="3200" b="1" smtClean="0">
                <a:solidFill>
                  <a:srgbClr val="C12719"/>
                </a:solidFill>
                <a:ea typeface="SimSun" pitchFamily="2" charset="-122"/>
              </a:rPr>
              <a:t> </a:t>
            </a:r>
            <a:endParaRPr lang="fr-FR" altLang="fr-FR" sz="3200" b="1" smtClean="0">
              <a:solidFill>
                <a:srgbClr val="C12719"/>
              </a:solidFill>
              <a:ea typeface="SimSun" pitchFamily="2" charset="-122"/>
            </a:endParaRPr>
          </a:p>
        </p:txBody>
      </p:sp>
      <p:sp>
        <p:nvSpPr>
          <p:cNvPr id="79876" name="Text Box 3"/>
          <p:cNvSpPr txBox="1">
            <a:spLocks noChangeArrowheads="1"/>
          </p:cNvSpPr>
          <p:nvPr/>
        </p:nvSpPr>
        <p:spPr bwMode="auto">
          <a:xfrm>
            <a:off x="250825" y="1557338"/>
            <a:ext cx="8589963"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Members of the cartel first </a:t>
            </a:r>
            <a:r>
              <a:rPr lang="en-US" altLang="fr-FR" sz="1800" b="1" u="none">
                <a:solidFill>
                  <a:srgbClr val="FF0000"/>
                </a:solidFill>
              </a:rPr>
              <a:t>fixed the price per gateset for each type of gates</a:t>
            </a:r>
            <a:r>
              <a:rPr lang="en-US" altLang="fr-FR" sz="1800" b="1" u="none"/>
              <a:t>.  </a:t>
            </a:r>
          </a:p>
          <a:p>
            <a:pPr algn="just" eaLnBrk="1" hangingPunct="1"/>
            <a:endParaRPr lang="en-US" altLang="fr-FR" sz="1800" b="1" u="none"/>
          </a:p>
          <a:p>
            <a:pPr algn="just" eaLnBrk="1" hangingPunct="1"/>
            <a:r>
              <a:rPr lang="en-US" altLang="fr-FR" sz="1800" b="1" u="none"/>
              <a:t>This price was for the purchase via Everwin from  (Tien Shan Materials Ltd ) of the parts and materials for assembly into a gate.  </a:t>
            </a:r>
          </a:p>
          <a:p>
            <a:pPr algn="just" eaLnBrk="1" hangingPunct="1"/>
            <a:endParaRPr lang="en-US" altLang="fr-FR" sz="1800" b="1" u="none"/>
          </a:p>
          <a:p>
            <a:pPr algn="just" eaLnBrk="1" hangingPunct="1"/>
            <a:r>
              <a:rPr lang="en-US" altLang="fr-FR" sz="1800" b="1" u="none">
                <a:solidFill>
                  <a:srgbClr val="FF0000"/>
                </a:solidFill>
              </a:rPr>
              <a:t>They then fixed the total costs price per gate.</a:t>
            </a:r>
            <a:r>
              <a:rPr lang="en-US" altLang="fr-FR" sz="1800" b="1" u="none"/>
              <a:t>  This price was not used for tendering the gate supply contracts with the main contractors.  This price included the cost for the parts and materials and all the labour costs for assembly and installation of the gate.  </a:t>
            </a:r>
          </a:p>
          <a:p>
            <a:pPr algn="just" eaLnBrk="1" hangingPunct="1"/>
            <a:endParaRPr lang="en-US" altLang="fr-FR" sz="1800" b="1" u="none"/>
          </a:p>
          <a:p>
            <a:pPr algn="just" eaLnBrk="1" hangingPunct="1"/>
            <a:r>
              <a:rPr lang="en-US" altLang="fr-FR" sz="1800" b="1" u="none">
                <a:solidFill>
                  <a:srgbClr val="FF0000"/>
                </a:solidFill>
              </a:rPr>
              <a:t>The cartel also fixed the minimum tender price for tendering the gate supply contracts with the main contractors</a:t>
            </a:r>
            <a:r>
              <a:rPr lang="en-US" altLang="fr-FR" sz="1800" b="1" u="none"/>
              <a:t>.  Housing estates of the Housing Authority are built by main contractors approved by the Authority.</a:t>
            </a:r>
          </a:p>
          <a:p>
            <a:pPr algn="just" eaLnBrk="1" hangingPunct="1"/>
            <a:endParaRPr lang="en-US" altLang="fr-FR" sz="1800" b="1" u="none"/>
          </a:p>
          <a:p>
            <a:pPr algn="just" eaLnBrk="1" hangingPunct="1"/>
            <a:endParaRPr lang="en-US"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9769984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62A271E3-B5BD-48F0-A6A7-8BE570D4C88D}" type="slidenum">
              <a:rPr lang="fr-FR" altLang="fr-FR" sz="1400" u="none" smtClean="0"/>
              <a:pPr eaLnBrk="1" hangingPunct="1"/>
              <a:t>37</a:t>
            </a:fld>
            <a:endParaRPr lang="fr-FR" altLang="fr-FR" sz="1400" u="none" smtClean="0"/>
          </a:p>
        </p:txBody>
      </p:sp>
      <p:sp>
        <p:nvSpPr>
          <p:cNvPr id="80899" name="Rectangle 2"/>
          <p:cNvSpPr>
            <a:spLocks noGrp="1" noChangeArrowheads="1"/>
          </p:cNvSpPr>
          <p:nvPr>
            <p:ph type="title"/>
          </p:nvPr>
        </p:nvSpPr>
        <p:spPr>
          <a:xfrm>
            <a:off x="-215900" y="-315913"/>
            <a:ext cx="10260013" cy="1143001"/>
          </a:xfrm>
        </p:spPr>
        <p:txBody>
          <a:bodyPr/>
          <a:lstStyle/>
          <a:p>
            <a:r>
              <a:rPr lang="en-US" altLang="zh-CN" sz="3200" b="1" smtClean="0">
                <a:solidFill>
                  <a:srgbClr val="C12719"/>
                </a:solidFill>
                <a:ea typeface="SimSun" pitchFamily="2" charset="-122"/>
              </a:rPr>
              <a:t>Stainless steel gates cartel (“</a:t>
            </a:r>
            <a:r>
              <a:rPr lang="zh-TW" altLang="en-US" sz="3200" b="1" smtClean="0">
                <a:solidFill>
                  <a:srgbClr val="C12719"/>
                </a:solidFill>
                <a:ea typeface="PMingLiU" pitchFamily="18" charset="-120"/>
              </a:rPr>
              <a:t>組織概述</a:t>
            </a:r>
            <a:r>
              <a:rPr lang="zh-CN" altLang="en-US" sz="3200" b="1" smtClean="0">
                <a:solidFill>
                  <a:srgbClr val="C12719"/>
                </a:solidFill>
                <a:ea typeface="SimSun" pitchFamily="2" charset="-122"/>
              </a:rPr>
              <a:t>”</a:t>
            </a:r>
            <a:r>
              <a:rPr lang="en-US" altLang="zh-CN" sz="3200" b="1" smtClean="0">
                <a:solidFill>
                  <a:srgbClr val="C12719"/>
                </a:solidFill>
                <a:ea typeface="SimSun" pitchFamily="2" charset="-122"/>
              </a:rPr>
              <a:t>)</a:t>
            </a:r>
            <a:r>
              <a:rPr lang="fr-FR" altLang="zh-CN" sz="3200" smtClean="0">
                <a:solidFill>
                  <a:srgbClr val="C12719"/>
                </a:solidFill>
                <a:ea typeface="SimSun" pitchFamily="2" charset="-122"/>
              </a:rPr>
              <a:t> </a:t>
            </a:r>
            <a:endParaRPr lang="fr-FR" altLang="fr-FR" sz="3200" smtClean="0">
              <a:solidFill>
                <a:srgbClr val="C12719"/>
              </a:solidFill>
              <a:ea typeface="ＭＳ Ｐゴシック" pitchFamily="34" charset="-128"/>
            </a:endParaRPr>
          </a:p>
        </p:txBody>
      </p:sp>
      <p:sp>
        <p:nvSpPr>
          <p:cNvPr id="80900" name="Text Box 3"/>
          <p:cNvSpPr txBox="1">
            <a:spLocks noChangeArrowheads="1"/>
          </p:cNvSpPr>
          <p:nvPr/>
        </p:nvSpPr>
        <p:spPr bwMode="auto">
          <a:xfrm>
            <a:off x="303213" y="1412875"/>
            <a:ext cx="8589962" cy="531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When a main contractor or potential main contractor wanted supply and installation of gates to a housing estate by an approved gate supplier, it would invite tender from some or all of the cartel members.  </a:t>
            </a:r>
          </a:p>
          <a:p>
            <a:pPr algn="just" eaLnBrk="1" hangingPunct="1"/>
            <a:endParaRPr lang="en-US" altLang="fr-FR" sz="1800" b="1" u="none"/>
          </a:p>
          <a:p>
            <a:pPr algn="just" eaLnBrk="1" hangingPunct="1"/>
            <a:r>
              <a:rPr lang="en-US" altLang="fr-FR" sz="1800" b="1" u="none"/>
              <a:t>The </a:t>
            </a:r>
            <a:r>
              <a:rPr lang="en-US" altLang="fr-FR" sz="1800" b="1" u="none">
                <a:solidFill>
                  <a:srgbClr val="FF0000"/>
                </a:solidFill>
              </a:rPr>
              <a:t>members would designate one of themselves as the potential supplier</a:t>
            </a:r>
            <a:r>
              <a:rPr lang="en-US" altLang="fr-FR" sz="1800" b="1" u="none"/>
              <a:t>.  </a:t>
            </a:r>
          </a:p>
          <a:p>
            <a:pPr algn="just" eaLnBrk="1" hangingPunct="1"/>
            <a:endParaRPr lang="en-US" altLang="fr-FR" sz="1800" b="1" u="none"/>
          </a:p>
          <a:p>
            <a:pPr algn="just" eaLnBrk="1" hangingPunct="1"/>
            <a:r>
              <a:rPr lang="en-US" altLang="fr-FR" sz="1800" b="1" u="none"/>
              <a:t>The </a:t>
            </a:r>
            <a:r>
              <a:rPr lang="en-US" altLang="fr-FR" sz="1800" b="1" u="none">
                <a:solidFill>
                  <a:srgbClr val="FF0000"/>
                </a:solidFill>
              </a:rPr>
              <a:t>designated supplier would then put in a tender to the main contractor at the minimum tender price</a:t>
            </a:r>
            <a:r>
              <a:rPr lang="en-US" altLang="fr-FR" sz="1800" b="1" u="none"/>
              <a:t>.  </a:t>
            </a:r>
          </a:p>
          <a:p>
            <a:pPr algn="just" eaLnBrk="1" hangingPunct="1"/>
            <a:endParaRPr lang="en-US" altLang="fr-FR" sz="1800" b="1" u="none"/>
          </a:p>
          <a:p>
            <a:pPr algn="just" eaLnBrk="1" hangingPunct="1"/>
            <a:r>
              <a:rPr lang="en-US" altLang="fr-FR" sz="1800" b="1" u="none"/>
              <a:t>The </a:t>
            </a:r>
            <a:r>
              <a:rPr lang="en-US" altLang="fr-FR" sz="1800" b="1" u="none">
                <a:solidFill>
                  <a:srgbClr val="FF0000"/>
                </a:solidFill>
              </a:rPr>
              <a:t>other members who had been invited to put in a tender might do so but at higher prices</a:t>
            </a:r>
            <a:r>
              <a:rPr lang="en-US" altLang="fr-FR" sz="1800" b="1" u="none"/>
              <a:t>.  </a:t>
            </a:r>
          </a:p>
          <a:p>
            <a:pPr algn="just" eaLnBrk="1" hangingPunct="1"/>
            <a:endParaRPr lang="en-US" altLang="fr-FR" sz="1800" b="1" u="none"/>
          </a:p>
          <a:p>
            <a:pPr algn="just" eaLnBrk="1" hangingPunct="1"/>
            <a:r>
              <a:rPr lang="en-US" altLang="fr-FR" sz="1800" b="1" u="none"/>
              <a:t>This arrangement was to enhance the chance of the designated supplier in obtaining the contract from the main supplier.  </a:t>
            </a:r>
          </a:p>
          <a:p>
            <a:pPr algn="just" eaLnBrk="1" hangingPunct="1"/>
            <a:endParaRPr lang="en-US" altLang="fr-FR" sz="1800" b="1" u="none"/>
          </a:p>
          <a:p>
            <a:pPr algn="just" eaLnBrk="1" hangingPunct="1"/>
            <a:r>
              <a:rPr lang="en-US" altLang="fr-FR" sz="1800" b="1" u="none">
                <a:solidFill>
                  <a:srgbClr val="FF0000"/>
                </a:solidFill>
              </a:rPr>
              <a:t>If the designated contractor should obtain the contract from the main contractor at the minimum tender price, it then had to pay the difference between the minimum tender price and the total costs price to Everwin</a:t>
            </a:r>
            <a:r>
              <a:rPr lang="en-US" altLang="fr-FR" sz="1800" b="1" u="none"/>
              <a:t>.  This was Everwin’s profit, which it would later distribute to its members equally.</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4555350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E27A305F-0E90-4EAB-B343-96171E8AC025}" type="slidenum">
              <a:rPr lang="fr-FR" altLang="fr-FR" sz="1400" u="none" smtClean="0"/>
              <a:pPr eaLnBrk="1" hangingPunct="1"/>
              <a:t>38</a:t>
            </a:fld>
            <a:endParaRPr lang="fr-FR" altLang="fr-FR" sz="1400" u="none" smtClean="0"/>
          </a:p>
        </p:txBody>
      </p:sp>
      <p:sp>
        <p:nvSpPr>
          <p:cNvPr id="81923" name="Rectangle 2"/>
          <p:cNvSpPr>
            <a:spLocks noGrp="1" noChangeArrowheads="1"/>
          </p:cNvSpPr>
          <p:nvPr>
            <p:ph type="title"/>
          </p:nvPr>
        </p:nvSpPr>
        <p:spPr>
          <a:xfrm>
            <a:off x="1258888" y="-315913"/>
            <a:ext cx="8229600" cy="1143001"/>
          </a:xfrm>
        </p:spPr>
        <p:txBody>
          <a:bodyPr/>
          <a:lstStyle/>
          <a:p>
            <a:r>
              <a:rPr lang="en-US" altLang="zh-CN" sz="3200" b="1" smtClean="0">
                <a:solidFill>
                  <a:srgbClr val="C12719"/>
                </a:solidFill>
                <a:ea typeface="SimSun" pitchFamily="2" charset="-122"/>
              </a:rPr>
              <a:t>Stainless steel gates cartel(“</a:t>
            </a:r>
            <a:r>
              <a:rPr lang="zh-TW" altLang="en-US" sz="3200" b="1" smtClean="0">
                <a:solidFill>
                  <a:srgbClr val="C12719"/>
                </a:solidFill>
                <a:ea typeface="PMingLiU" pitchFamily="18" charset="-120"/>
              </a:rPr>
              <a:t>組織概述</a:t>
            </a:r>
            <a:r>
              <a:rPr lang="zh-CN" altLang="en-US" sz="3200" b="1" smtClean="0">
                <a:solidFill>
                  <a:srgbClr val="C12719"/>
                </a:solidFill>
                <a:ea typeface="SimSun" pitchFamily="2" charset="-122"/>
              </a:rPr>
              <a:t>”</a:t>
            </a:r>
            <a:r>
              <a:rPr lang="en-US" altLang="zh-CN" sz="3200" b="1" smtClean="0">
                <a:solidFill>
                  <a:srgbClr val="C12719"/>
                </a:solidFill>
                <a:ea typeface="SimSun" pitchFamily="2" charset="-122"/>
              </a:rPr>
              <a:t>)</a:t>
            </a:r>
            <a:r>
              <a:rPr lang="fr-FR" altLang="zh-CN" sz="4000" smtClean="0">
                <a:ea typeface="SimSun" pitchFamily="2" charset="-122"/>
              </a:rPr>
              <a:t> </a:t>
            </a:r>
            <a:endParaRPr lang="fr-FR" altLang="fr-FR" sz="4000" smtClean="0">
              <a:ea typeface="ＭＳ Ｐゴシック" pitchFamily="34" charset="-128"/>
            </a:endParaRPr>
          </a:p>
        </p:txBody>
      </p:sp>
      <p:sp>
        <p:nvSpPr>
          <p:cNvPr id="81924" name="Text Box 3"/>
          <p:cNvSpPr txBox="1">
            <a:spLocks noChangeArrowheads="1"/>
          </p:cNvSpPr>
          <p:nvPr/>
        </p:nvSpPr>
        <p:spPr bwMode="auto">
          <a:xfrm>
            <a:off x="303213" y="1431925"/>
            <a:ext cx="8589962" cy="476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endParaRPr lang="en-US" altLang="fr-FR" sz="1800" b="1" u="none"/>
          </a:p>
          <a:p>
            <a:pPr algn="just" eaLnBrk="1" hangingPunct="1"/>
            <a:r>
              <a:rPr lang="en-US" altLang="fr-FR" sz="1800" b="1" u="none"/>
              <a:t>…</a:t>
            </a:r>
          </a:p>
          <a:p>
            <a:pPr algn="just" eaLnBrk="1" hangingPunct="1"/>
            <a:r>
              <a:rPr lang="en-US" altLang="fr-FR" sz="1800" b="1" u="none"/>
              <a:t>2.3 	Obligations of Tien Shan Materials Ltd </a:t>
            </a:r>
          </a:p>
          <a:p>
            <a:pPr algn="just" eaLnBrk="1" hangingPunct="1"/>
            <a:endParaRPr lang="en-US" altLang="fr-FR" sz="1800" b="1" u="none"/>
          </a:p>
          <a:p>
            <a:pPr algn="just" eaLnBrk="1" hangingPunct="1"/>
            <a:r>
              <a:rPr lang="en-US" altLang="fr-FR" sz="1800" b="1" u="none"/>
              <a:t>(i)	to </a:t>
            </a:r>
            <a:r>
              <a:rPr lang="en-US" altLang="fr-FR" sz="1800" b="1" u="none">
                <a:solidFill>
                  <a:srgbClr val="FF0000"/>
                </a:solidFill>
              </a:rPr>
              <a:t>keep sufficient stock of raw materials</a:t>
            </a:r>
            <a:r>
              <a:rPr lang="en-US" altLang="fr-FR" sz="1800" b="1" u="none"/>
              <a:t> (‘the stocks’) for the making of the products; and </a:t>
            </a:r>
          </a:p>
          <a:p>
            <a:pPr algn="just" eaLnBrk="1" hangingPunct="1"/>
            <a:endParaRPr lang="en-US" altLang="fr-FR" sz="1800" b="1" u="none"/>
          </a:p>
          <a:p>
            <a:pPr algn="just" eaLnBrk="1" hangingPunct="1"/>
            <a:r>
              <a:rPr lang="en-US" altLang="fr-FR" sz="1800" b="1" u="none"/>
              <a:t>(ii)	to </a:t>
            </a:r>
            <a:r>
              <a:rPr lang="en-US" altLang="fr-FR" sz="1800" b="1" u="none">
                <a:solidFill>
                  <a:srgbClr val="FF0000"/>
                </a:solidFill>
              </a:rPr>
              <a:t>co-ordinate and allocate the stocks exclusively to all beneficial owners at a reasonable price</a:t>
            </a:r>
            <a:r>
              <a:rPr lang="en-US" altLang="fr-FR" sz="1800" b="1" u="none"/>
              <a:t> to be determined from time to time by all beneficial owners; </a:t>
            </a:r>
          </a:p>
          <a:p>
            <a:pPr algn="just" eaLnBrk="1" hangingPunct="1"/>
            <a:endParaRPr lang="en-US" altLang="fr-FR" sz="1800" b="1" u="none"/>
          </a:p>
          <a:p>
            <a:pPr algn="just" eaLnBrk="1" hangingPunct="1"/>
            <a:r>
              <a:rPr lang="en-US" altLang="fr-FR" sz="1800" b="1" u="none"/>
              <a:t>(iii)	</a:t>
            </a:r>
            <a:r>
              <a:rPr lang="en-US" altLang="fr-FR" sz="1800" b="1" u="none">
                <a:solidFill>
                  <a:srgbClr val="FF0000"/>
                </a:solidFill>
              </a:rPr>
              <a:t>not to sell, supply directly or indirectly the stock to any third party</a:t>
            </a:r>
            <a:r>
              <a:rPr lang="en-US" altLang="fr-FR" sz="1800" b="1" u="none"/>
              <a:t>.  </a:t>
            </a:r>
          </a:p>
          <a:p>
            <a:pPr algn="just" eaLnBrk="1" hangingPunct="1"/>
            <a:endParaRPr lang="en-US" altLang="fr-FR" sz="1800" b="1" u="none"/>
          </a:p>
          <a:p>
            <a:pPr algn="just" eaLnBrk="1" hangingPunct="1"/>
            <a:r>
              <a:rPr lang="en-US" altLang="fr-FR" sz="1800" b="1" u="none"/>
              <a:t>2.4	Obligations of the beneficial owners except Tien Shan to purchase the stocks solely from Tien Shan (the 2nd defendant) for the relevant tenders at reasonable price to be determined from time to time by all beneficial owners.</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9872861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5196C82F-9589-4645-8537-AF82191C6FF5}" type="slidenum">
              <a:rPr lang="fr-FR" altLang="fr-FR" sz="1400" u="none" smtClean="0"/>
              <a:pPr eaLnBrk="1" hangingPunct="1"/>
              <a:t>39</a:t>
            </a:fld>
            <a:endParaRPr lang="fr-FR" altLang="fr-FR" sz="1400" u="none" smtClean="0"/>
          </a:p>
        </p:txBody>
      </p:sp>
      <p:sp>
        <p:nvSpPr>
          <p:cNvPr id="82947" name="Rectangle 2"/>
          <p:cNvSpPr>
            <a:spLocks noGrp="1" noChangeArrowheads="1"/>
          </p:cNvSpPr>
          <p:nvPr>
            <p:ph type="title"/>
          </p:nvPr>
        </p:nvSpPr>
        <p:spPr>
          <a:xfrm>
            <a:off x="1187450" y="-315913"/>
            <a:ext cx="8229600" cy="1143001"/>
          </a:xfrm>
        </p:spPr>
        <p:txBody>
          <a:bodyPr/>
          <a:lstStyle/>
          <a:p>
            <a:r>
              <a:rPr lang="en-US" altLang="zh-CN" sz="3200" b="1" smtClean="0">
                <a:solidFill>
                  <a:srgbClr val="C12719"/>
                </a:solidFill>
                <a:ea typeface="SimSun" pitchFamily="2" charset="-122"/>
              </a:rPr>
              <a:t>Stainless steel gates cartel (“</a:t>
            </a:r>
            <a:r>
              <a:rPr lang="zh-TW" altLang="en-US" sz="3200" b="1" smtClean="0">
                <a:solidFill>
                  <a:srgbClr val="C12719"/>
                </a:solidFill>
                <a:ea typeface="PMingLiU" pitchFamily="18" charset="-120"/>
              </a:rPr>
              <a:t>組織概述</a:t>
            </a:r>
            <a:r>
              <a:rPr lang="zh-CN" altLang="en-US" sz="3200" b="1" smtClean="0">
                <a:solidFill>
                  <a:srgbClr val="C12719"/>
                </a:solidFill>
                <a:ea typeface="SimSun" pitchFamily="2" charset="-122"/>
              </a:rPr>
              <a:t>”</a:t>
            </a:r>
            <a:r>
              <a:rPr lang="en-US" altLang="zh-CN" sz="3200" b="1" smtClean="0">
                <a:solidFill>
                  <a:srgbClr val="C12719"/>
                </a:solidFill>
                <a:ea typeface="SimSun" pitchFamily="2" charset="-122"/>
              </a:rPr>
              <a:t>)</a:t>
            </a:r>
            <a:r>
              <a:rPr lang="fr-FR" altLang="zh-CN" sz="4000" smtClean="0">
                <a:ea typeface="SimSun" pitchFamily="2" charset="-122"/>
              </a:rPr>
              <a:t> </a:t>
            </a:r>
            <a:endParaRPr lang="fr-FR" altLang="fr-FR" sz="4000" smtClean="0">
              <a:ea typeface="ＭＳ Ｐゴシック" pitchFamily="34" charset="-128"/>
            </a:endParaRPr>
          </a:p>
        </p:txBody>
      </p:sp>
      <p:sp>
        <p:nvSpPr>
          <p:cNvPr id="82948" name="Text Box 3"/>
          <p:cNvSpPr txBox="1">
            <a:spLocks noChangeArrowheads="1"/>
          </p:cNvSpPr>
          <p:nvPr/>
        </p:nvSpPr>
        <p:spPr bwMode="auto">
          <a:xfrm>
            <a:off x="303213" y="2305050"/>
            <a:ext cx="8589962"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en-US" altLang="fr-FR" sz="1800" b="1" u="none"/>
              <a:t>2.5	It is agreed by all beneficial owners that </a:t>
            </a:r>
            <a:r>
              <a:rPr lang="en-US" altLang="fr-FR" sz="1800" b="1" u="none">
                <a:solidFill>
                  <a:srgbClr val="FF0000"/>
                </a:solidFill>
              </a:rPr>
              <a:t>the current cost for each slide gate and swing gate shall be $4,200 and $3,900 respectively</a:t>
            </a:r>
            <a:r>
              <a:rPr lang="en-US" altLang="fr-FR" sz="1800" b="1" u="none"/>
              <a:t> and subject to adjustment and agreement by all beneficial owners from time to time.</a:t>
            </a:r>
          </a:p>
          <a:p>
            <a:pPr eaLnBrk="1" hangingPunct="1"/>
            <a:endParaRPr lang="en-US" altLang="fr-FR" sz="1800" b="1" u="none"/>
          </a:p>
          <a:p>
            <a:pPr eaLnBrk="1" hangingPunct="1"/>
            <a:r>
              <a:rPr lang="en-US" altLang="fr-FR" sz="1800" b="1" u="none"/>
              <a:t>2.6	</a:t>
            </a:r>
            <a:r>
              <a:rPr lang="en-US" altLang="fr-FR" sz="1800" b="1" u="none">
                <a:solidFill>
                  <a:srgbClr val="FF0000"/>
                </a:solidFill>
              </a:rPr>
              <a:t>The tender prices are to be determined by all the beneficial owners from time to time and, unless and until so determined, the minimum tender prices are fixed at $6,800 and $6,500 for every slide and swing gate respectively.</a:t>
            </a:r>
          </a:p>
          <a:p>
            <a:pPr eaLnBrk="1" hangingPunct="1"/>
            <a:endParaRPr lang="en-US" altLang="fr-FR" sz="1800" b="1" u="none">
              <a:solidFill>
                <a:srgbClr val="FF0000"/>
              </a:solidFill>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90220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12"/>
          </p:nvPr>
        </p:nvSpPr>
        <p:spPr>
          <a:noFill/>
        </p:spPr>
        <p:txBody>
          <a:bodyPr/>
          <a:lstStyle/>
          <a:p>
            <a:fld id="{3A673564-FEEA-4D52-9BC3-5115C1FC4ACD}" type="slidenum">
              <a:rPr lang="fr-FR" smtClean="0"/>
              <a:pPr/>
              <a:t>4</a:t>
            </a:fld>
            <a:endParaRPr lang="fr-FR" smtClean="0"/>
          </a:p>
        </p:txBody>
      </p:sp>
      <p:pic>
        <p:nvPicPr>
          <p:cNvPr id="709634" name="Picture 2" descr="economistsdoitwithmodels"/>
          <p:cNvPicPr>
            <a:picLocks noChangeAspect="1" noChangeArrowheads="1"/>
          </p:cNvPicPr>
          <p:nvPr/>
        </p:nvPicPr>
        <p:blipFill>
          <a:blip r:embed="rId3" cstate="print"/>
          <a:srcRect/>
          <a:stretch>
            <a:fillRect/>
          </a:stretch>
        </p:blipFill>
        <p:spPr bwMode="auto">
          <a:xfrm>
            <a:off x="1116013" y="1341438"/>
            <a:ext cx="6769100" cy="5040312"/>
          </a:xfrm>
          <a:prstGeom prst="rect">
            <a:avLst/>
          </a:prstGeom>
          <a:noFill/>
          <a:ln w="9525">
            <a:noFill/>
            <a:miter lim="800000"/>
            <a:headEnd/>
            <a:tailEnd/>
          </a:ln>
        </p:spPr>
      </p:pic>
      <p:sp>
        <p:nvSpPr>
          <p:cNvPr id="18436" name="Rectangle 3"/>
          <p:cNvSpPr>
            <a:spLocks noGrp="1" noChangeArrowheads="1"/>
          </p:cNvSpPr>
          <p:nvPr>
            <p:ph type="title"/>
          </p:nvPr>
        </p:nvSpPr>
        <p:spPr>
          <a:xfrm>
            <a:off x="374848" y="-90265"/>
            <a:ext cx="8229600" cy="1143001"/>
          </a:xfrm>
        </p:spPr>
        <p:txBody>
          <a:bodyPr/>
          <a:lstStyle/>
          <a:p>
            <a:r>
              <a:rPr lang="fr-FR" sz="3600" b="1" dirty="0" smtClean="0">
                <a:solidFill>
                  <a:srgbClr val="A9312B"/>
                </a:solidFill>
              </a:rPr>
              <a:t>  </a:t>
            </a:r>
            <a:r>
              <a:rPr lang="fr-FR" sz="3200" b="1" dirty="0" err="1" smtClean="0">
                <a:solidFill>
                  <a:srgbClr val="C00000"/>
                </a:solidFill>
              </a:rPr>
              <a:t>Economic</a:t>
            </a:r>
            <a:r>
              <a:rPr lang="fr-FR" sz="3200" b="1" dirty="0" smtClean="0">
                <a:solidFill>
                  <a:srgbClr val="C00000"/>
                </a:solidFill>
              </a:rPr>
              <a:t> </a:t>
            </a:r>
            <a:r>
              <a:rPr lang="fr-FR" sz="3200" b="1" dirty="0" err="1" smtClean="0">
                <a:solidFill>
                  <a:srgbClr val="C00000"/>
                </a:solidFill>
              </a:rPr>
              <a:t>methodology</a:t>
            </a:r>
            <a:r>
              <a:rPr lang="fr-FR" sz="3600" b="1" dirty="0" smtClean="0">
                <a:solidFill>
                  <a:srgbClr val="C00000"/>
                </a:solidFill>
              </a:rPr>
              <a:t> </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236589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09634"/>
                                        </p:tgtEl>
                                        <p:attrNameLst>
                                          <p:attrName>style.visibility</p:attrName>
                                        </p:attrNameLst>
                                      </p:cBhvr>
                                      <p:to>
                                        <p:strVal val="visible"/>
                                      </p:to>
                                    </p:set>
                                    <p:anim calcmode="lin" valueType="num">
                                      <p:cBhvr>
                                        <p:cTn id="7" dur="1000" fill="hold"/>
                                        <p:tgtEl>
                                          <p:spTgt spid="709634"/>
                                        </p:tgtEl>
                                        <p:attrNameLst>
                                          <p:attrName>ppt_w</p:attrName>
                                        </p:attrNameLst>
                                      </p:cBhvr>
                                      <p:tavLst>
                                        <p:tav tm="0">
                                          <p:val>
                                            <p:strVal val="#ppt_w*0.70"/>
                                          </p:val>
                                        </p:tav>
                                        <p:tav tm="100000">
                                          <p:val>
                                            <p:strVal val="#ppt_w"/>
                                          </p:val>
                                        </p:tav>
                                      </p:tavLst>
                                    </p:anim>
                                    <p:anim calcmode="lin" valueType="num">
                                      <p:cBhvr>
                                        <p:cTn id="8" dur="1000" fill="hold"/>
                                        <p:tgtEl>
                                          <p:spTgt spid="709634"/>
                                        </p:tgtEl>
                                        <p:attrNameLst>
                                          <p:attrName>ppt_h</p:attrName>
                                        </p:attrNameLst>
                                      </p:cBhvr>
                                      <p:tavLst>
                                        <p:tav tm="0">
                                          <p:val>
                                            <p:strVal val="#ppt_h"/>
                                          </p:val>
                                        </p:tav>
                                        <p:tav tm="100000">
                                          <p:val>
                                            <p:strVal val="#ppt_h"/>
                                          </p:val>
                                        </p:tav>
                                      </p:tavLst>
                                    </p:anim>
                                    <p:animEffect transition="in" filter="fade">
                                      <p:cBhvr>
                                        <p:cTn id="9" dur="1000"/>
                                        <p:tgtEl>
                                          <p:spTgt spid="709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C6570FFE-8475-495E-B978-F636160B342A}" type="slidenum">
              <a:rPr lang="fr-FR" altLang="fr-FR" sz="1400" u="none" smtClean="0"/>
              <a:pPr eaLnBrk="1" hangingPunct="1"/>
              <a:t>40</a:t>
            </a:fld>
            <a:endParaRPr lang="fr-FR" altLang="fr-FR" sz="1400" u="none" smtClean="0"/>
          </a:p>
        </p:txBody>
      </p:sp>
      <p:sp>
        <p:nvSpPr>
          <p:cNvPr id="83971" name="Rectangle 2"/>
          <p:cNvSpPr>
            <a:spLocks noGrp="1" noChangeArrowheads="1"/>
          </p:cNvSpPr>
          <p:nvPr>
            <p:ph type="title"/>
          </p:nvPr>
        </p:nvSpPr>
        <p:spPr>
          <a:xfrm>
            <a:off x="1258888" y="-315913"/>
            <a:ext cx="8229600" cy="1143001"/>
          </a:xfrm>
        </p:spPr>
        <p:txBody>
          <a:bodyPr/>
          <a:lstStyle/>
          <a:p>
            <a:r>
              <a:rPr lang="en-US" altLang="zh-CN" sz="3200" b="1" smtClean="0">
                <a:solidFill>
                  <a:srgbClr val="C12719"/>
                </a:solidFill>
                <a:ea typeface="SimSun" pitchFamily="2" charset="-122"/>
              </a:rPr>
              <a:t>Stainless steel gates cartel (“</a:t>
            </a:r>
            <a:r>
              <a:rPr lang="zh-TW" altLang="en-US" sz="3200" b="1" smtClean="0">
                <a:solidFill>
                  <a:srgbClr val="C12719"/>
                </a:solidFill>
                <a:ea typeface="PMingLiU" pitchFamily="18" charset="-120"/>
              </a:rPr>
              <a:t>組織概述</a:t>
            </a:r>
            <a:r>
              <a:rPr lang="zh-CN" altLang="en-US" sz="3200" b="1" smtClean="0">
                <a:solidFill>
                  <a:srgbClr val="C12719"/>
                </a:solidFill>
                <a:ea typeface="SimSun" pitchFamily="2" charset="-122"/>
              </a:rPr>
              <a:t>”</a:t>
            </a:r>
            <a:r>
              <a:rPr lang="en-US" altLang="zh-CN" sz="3200" b="1" smtClean="0">
                <a:solidFill>
                  <a:srgbClr val="C12719"/>
                </a:solidFill>
                <a:ea typeface="SimSun" pitchFamily="2" charset="-122"/>
              </a:rPr>
              <a:t>)</a:t>
            </a:r>
            <a:r>
              <a:rPr lang="fr-FR" altLang="zh-CN" sz="4000" smtClean="0">
                <a:ea typeface="SimSun" pitchFamily="2" charset="-122"/>
              </a:rPr>
              <a:t> </a:t>
            </a:r>
            <a:endParaRPr lang="fr-FR" altLang="fr-FR" sz="4000" smtClean="0">
              <a:ea typeface="ＭＳ Ｐゴシック" pitchFamily="34" charset="-128"/>
            </a:endParaRPr>
          </a:p>
        </p:txBody>
      </p:sp>
      <p:sp>
        <p:nvSpPr>
          <p:cNvPr id="83972" name="Text Box 3"/>
          <p:cNvSpPr txBox="1">
            <a:spLocks noChangeArrowheads="1"/>
          </p:cNvSpPr>
          <p:nvPr/>
        </p:nvSpPr>
        <p:spPr bwMode="auto">
          <a:xfrm>
            <a:off x="303213" y="2265363"/>
            <a:ext cx="8589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buFontTx/>
              <a:buAutoNum type="arabicPeriod" startAt="35"/>
            </a:pPr>
            <a:endParaRPr lang="en-US" altLang="fr-FR" sz="1800" b="1" u="none"/>
          </a:p>
        </p:txBody>
      </p:sp>
      <p:sp>
        <p:nvSpPr>
          <p:cNvPr id="83973" name="Text Box 4"/>
          <p:cNvSpPr txBox="1">
            <a:spLocks noChangeArrowheads="1"/>
          </p:cNvSpPr>
          <p:nvPr/>
        </p:nvSpPr>
        <p:spPr bwMode="auto">
          <a:xfrm>
            <a:off x="250825" y="1916113"/>
            <a:ext cx="8840788"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en-US" altLang="fr-FR" sz="1800" b="1" u="none"/>
              <a:t>The </a:t>
            </a:r>
            <a:r>
              <a:rPr lang="en-US" altLang="fr-FR" sz="1800" b="1" u="none">
                <a:solidFill>
                  <a:srgbClr val="FF0000"/>
                </a:solidFill>
              </a:rPr>
              <a:t>members of the cartel obtained a total of 16 contracts</a:t>
            </a:r>
            <a:r>
              <a:rPr lang="en-US" altLang="fr-FR" sz="1800" b="1" u="none"/>
              <a:t> to supply gates to projects of the Housing Authority.</a:t>
            </a:r>
          </a:p>
          <a:p>
            <a:pPr eaLnBrk="1" hangingPunct="1"/>
            <a:endParaRPr lang="en-US" altLang="fr-FR" sz="1800" b="1" u="none"/>
          </a:p>
          <a:p>
            <a:pPr eaLnBrk="1" hangingPunct="1"/>
            <a:r>
              <a:rPr lang="en-US" altLang="fr-FR" sz="1800" b="1" u="none">
                <a:solidFill>
                  <a:srgbClr val="FF0000"/>
                </a:solidFill>
              </a:rPr>
              <a:t>There was then another stainless steel gate supplier that had become an</a:t>
            </a:r>
          </a:p>
          <a:p>
            <a:pPr eaLnBrk="1" hangingPunct="1"/>
            <a:r>
              <a:rPr lang="en-US" altLang="fr-FR" sz="1800" b="1" u="none">
                <a:solidFill>
                  <a:srgbClr val="FF0000"/>
                </a:solidFill>
              </a:rPr>
              <a:t>approved supplier of the Authority.  </a:t>
            </a:r>
          </a:p>
          <a:p>
            <a:pPr eaLnBrk="1" hangingPunct="1"/>
            <a:endParaRPr lang="en-US" altLang="fr-FR" sz="1800" b="1" u="none">
              <a:solidFill>
                <a:srgbClr val="FF0000"/>
              </a:solidFill>
            </a:endParaRPr>
          </a:p>
          <a:p>
            <a:pPr eaLnBrk="1" hangingPunct="1"/>
            <a:r>
              <a:rPr lang="en-US" altLang="fr-FR" sz="1800" b="1" u="none">
                <a:solidFill>
                  <a:srgbClr val="FF0000"/>
                </a:solidFill>
              </a:rPr>
              <a:t>This new supplier was also recruited into the cartel system,</a:t>
            </a:r>
            <a:r>
              <a:rPr lang="en-US" altLang="fr-FR" sz="1800" b="1" u="none"/>
              <a:t> but the cartel of nine suppliers did not operate their cartel through Everwin.  </a:t>
            </a:r>
          </a:p>
          <a:p>
            <a:pPr eaLnBrk="1" hangingPunct="1"/>
            <a:endParaRPr lang="en-US" altLang="fr-FR" sz="1800" b="1" u="none"/>
          </a:p>
          <a:p>
            <a:pPr eaLnBrk="1" hangingPunct="1"/>
            <a:r>
              <a:rPr lang="en-US" altLang="fr-FR" sz="1800" b="1" u="none"/>
              <a:t>They incorporated/acquired another company and operated their cartel through this other company. </a:t>
            </a:r>
          </a:p>
          <a:p>
            <a:pPr eaLnBrk="1" hangingPunct="1"/>
            <a:endParaRPr lang="en-US" altLang="fr-FR" sz="1800" b="1" u="none"/>
          </a:p>
          <a:p>
            <a:pPr eaLnBrk="1" hangingPunct="1"/>
            <a:r>
              <a:rPr lang="en-US" altLang="fr-FR" sz="1800" b="1" u="none"/>
              <a:t>Mr Wong, said that </a:t>
            </a:r>
            <a:r>
              <a:rPr lang="en-US" altLang="fr-FR" sz="1800" b="1" u="none">
                <a:solidFill>
                  <a:srgbClr val="FF0000"/>
                </a:solidFill>
              </a:rPr>
              <a:t>members of this new cartel also obtained 10-odd projects from the main contractors of the Housing Authority before it came to an end</a:t>
            </a:r>
            <a:r>
              <a:rPr lang="en-US" altLang="fr-FR" sz="1800" b="1" u="none"/>
              <a:t>.</a:t>
            </a:r>
          </a:p>
          <a:p>
            <a:pPr eaLnBrk="1" hangingPunct="1"/>
            <a:endParaRPr lang="en-US" altLang="fr-FR" sz="1800" b="1" u="none"/>
          </a:p>
          <a:p>
            <a:pPr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9126827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473FFE17-668F-467B-9994-A9D3030E2339}" type="slidenum">
              <a:rPr lang="fr-FR" altLang="fr-FR" sz="1400" u="none" smtClean="0"/>
              <a:pPr eaLnBrk="1" hangingPunct="1"/>
              <a:t>41</a:t>
            </a:fld>
            <a:endParaRPr lang="fr-FR" altLang="fr-FR" sz="1400" u="none" smtClean="0"/>
          </a:p>
        </p:txBody>
      </p:sp>
      <p:sp>
        <p:nvSpPr>
          <p:cNvPr id="94211" name="Text Box 2"/>
          <p:cNvSpPr txBox="1">
            <a:spLocks noChangeArrowheads="1"/>
          </p:cNvSpPr>
          <p:nvPr/>
        </p:nvSpPr>
        <p:spPr bwMode="auto">
          <a:xfrm>
            <a:off x="250825" y="476250"/>
            <a:ext cx="8066088" cy="585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ctr" eaLnBrk="1" hangingPunct="1"/>
            <a:r>
              <a:rPr lang="en-US" altLang="fr-FR" sz="1800" b="1" u="none"/>
              <a:t>CACC 424/2008</a:t>
            </a:r>
          </a:p>
          <a:p>
            <a:pPr algn="ctr" eaLnBrk="1" hangingPunct="1"/>
            <a:endParaRPr lang="en-US" altLang="fr-FR" sz="1800" b="1" u="none"/>
          </a:p>
          <a:p>
            <a:pPr algn="ctr" eaLnBrk="1" hangingPunct="1"/>
            <a:r>
              <a:rPr lang="en-US" altLang="fr-FR" sz="1800" b="1" u="none"/>
              <a:t>IN THE HIGH COURT OF THE</a:t>
            </a:r>
          </a:p>
          <a:p>
            <a:pPr algn="ctr" eaLnBrk="1" hangingPunct="1"/>
            <a:r>
              <a:rPr lang="en-US" altLang="fr-FR" sz="1800" b="1" u="none"/>
              <a:t>HONG KONG SPECIAL ADMINISTRATIVE REGION</a:t>
            </a:r>
          </a:p>
          <a:p>
            <a:pPr algn="ctr" eaLnBrk="1" hangingPunct="1"/>
            <a:r>
              <a:rPr lang="en-US" altLang="fr-FR" sz="1800" b="1" u="none"/>
              <a:t>COURT OF APPEAL</a:t>
            </a:r>
          </a:p>
          <a:p>
            <a:pPr algn="ctr" eaLnBrk="1" hangingPunct="1"/>
            <a:r>
              <a:rPr lang="en-US" altLang="fr-FR" sz="1800" b="1" u="none"/>
              <a:t>CRIMINAL APPEAL NO. 424 OF 2008</a:t>
            </a:r>
          </a:p>
          <a:p>
            <a:pPr algn="ctr" eaLnBrk="1" hangingPunct="1"/>
            <a:r>
              <a:rPr lang="en-US" altLang="fr-FR" sz="1800" b="1" u="none"/>
              <a:t>(ON APPEAL FROM DCCC NO. 687 OF 2004 (PART A))</a:t>
            </a:r>
          </a:p>
          <a:p>
            <a:pPr algn="ctr" eaLnBrk="1" hangingPunct="1"/>
            <a:endParaRPr lang="en-US" altLang="fr-FR" sz="1800" b="1" u="none"/>
          </a:p>
          <a:p>
            <a:pPr algn="ctr" eaLnBrk="1" hangingPunct="1"/>
            <a:r>
              <a:rPr lang="en-US" altLang="fr-FR" sz="1800" b="1" u="none"/>
              <a:t>BETWEEN</a:t>
            </a:r>
          </a:p>
          <a:p>
            <a:pPr algn="ctr" eaLnBrk="1" hangingPunct="1"/>
            <a:r>
              <a:rPr lang="en-US" altLang="fr-FR" sz="1800" b="1" u="none">
                <a:solidFill>
                  <a:srgbClr val="FF0000"/>
                </a:solidFill>
              </a:rPr>
              <a:t>HKSAR	</a:t>
            </a:r>
          </a:p>
          <a:p>
            <a:pPr algn="ctr" eaLnBrk="1" hangingPunct="1"/>
            <a:r>
              <a:rPr lang="en-US" altLang="fr-FR" sz="1800" b="1" u="none">
                <a:solidFill>
                  <a:srgbClr val="FF0000"/>
                </a:solidFill>
              </a:rPr>
              <a:t>And	</a:t>
            </a:r>
          </a:p>
          <a:p>
            <a:pPr algn="ctr" eaLnBrk="1" hangingPunct="1"/>
            <a:r>
              <a:rPr lang="en-US" altLang="fr-FR" sz="1800" b="1" u="none">
                <a:solidFill>
                  <a:srgbClr val="FF0000"/>
                </a:solidFill>
              </a:rPr>
              <a:t>WONG HUNG KI (黃洪基)</a:t>
            </a:r>
          </a:p>
          <a:p>
            <a:pPr algn="ctr" eaLnBrk="1" hangingPunct="1"/>
            <a:endParaRPr lang="en-US" altLang="fr-FR" sz="1800" b="1" u="none">
              <a:solidFill>
                <a:srgbClr val="FF0000"/>
              </a:solidFill>
            </a:endParaRPr>
          </a:p>
          <a:p>
            <a:pPr algn="ctr" eaLnBrk="1" hangingPunct="1"/>
            <a:r>
              <a:rPr lang="en-US" altLang="fr-FR" sz="1800" b="1" u="none">
                <a:solidFill>
                  <a:srgbClr val="FF0000"/>
                </a:solidFill>
              </a:rPr>
              <a:t>YU CHI WAI (余志偉)</a:t>
            </a:r>
          </a:p>
          <a:p>
            <a:pPr algn="ctr" eaLnBrk="1" hangingPunct="1"/>
            <a:endParaRPr lang="en-US" altLang="fr-FR" sz="1800" b="1" u="none">
              <a:solidFill>
                <a:srgbClr val="FF0000"/>
              </a:solidFill>
            </a:endParaRPr>
          </a:p>
          <a:p>
            <a:pPr algn="ctr" eaLnBrk="1" hangingPunct="1"/>
            <a:endParaRPr lang="en-US" altLang="fr-FR" sz="1800" b="1" u="none"/>
          </a:p>
          <a:p>
            <a:pPr algn="ctr" eaLnBrk="1" hangingPunct="1"/>
            <a:r>
              <a:rPr lang="en-US" altLang="fr-FR" sz="1800" b="1" u="none"/>
              <a:t>Before: </a:t>
            </a:r>
            <a:r>
              <a:rPr lang="en-US" altLang="fr-FR" sz="1800" b="1" u="none">
                <a:solidFill>
                  <a:srgbClr val="FF0000"/>
                </a:solidFill>
              </a:rPr>
              <a:t>Hon Stock VP, Hartmann JA and Wright J</a:t>
            </a:r>
            <a:r>
              <a:rPr lang="en-US" altLang="fr-FR" sz="1800" b="1" u="none"/>
              <a:t> in Court</a:t>
            </a:r>
          </a:p>
          <a:p>
            <a:pPr algn="ctr" eaLnBrk="1" hangingPunct="1"/>
            <a:r>
              <a:rPr lang="en-US" altLang="fr-FR" sz="1800" b="1" u="none"/>
              <a:t>Date of Hearing: 26-28 January 2010</a:t>
            </a:r>
          </a:p>
          <a:p>
            <a:pPr algn="ctr" eaLnBrk="1" hangingPunct="1"/>
            <a:r>
              <a:rPr lang="en-US" altLang="fr-FR" sz="1800" b="1" u="none"/>
              <a:t>Date of Reasons for Judgment: </a:t>
            </a:r>
            <a:r>
              <a:rPr lang="en-US" altLang="fr-FR" sz="1800" b="1" u="none">
                <a:solidFill>
                  <a:srgbClr val="FF0000"/>
                </a:solidFill>
              </a:rPr>
              <a:t>11 May 2010</a:t>
            </a:r>
          </a:p>
          <a:p>
            <a:pPr algn="ctr" eaLnBrk="1" hangingPunct="1"/>
            <a:endParaRPr lang="en-US" altLang="fr-FR" sz="1800" u="none"/>
          </a:p>
          <a:p>
            <a:pPr algn="ctr" eaLnBrk="1" hangingPunct="1"/>
            <a:endParaRPr lang="fr-FR" altLang="fr-FR" sz="1800"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0273361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0F9DE10C-05AE-4525-A799-414A0F1739A0}" type="slidenum">
              <a:rPr lang="fr-FR" altLang="fr-FR" sz="1400" u="none" smtClean="0"/>
              <a:pPr eaLnBrk="1" hangingPunct="1"/>
              <a:t>42</a:t>
            </a:fld>
            <a:endParaRPr lang="fr-FR" altLang="fr-FR" sz="1400" u="none" smtClean="0"/>
          </a:p>
        </p:txBody>
      </p:sp>
      <p:sp>
        <p:nvSpPr>
          <p:cNvPr id="95235" name="Rectangle 2"/>
          <p:cNvSpPr>
            <a:spLocks noGrp="1" noChangeArrowheads="1"/>
          </p:cNvSpPr>
          <p:nvPr>
            <p:ph type="title"/>
          </p:nvPr>
        </p:nvSpPr>
        <p:spPr>
          <a:xfrm>
            <a:off x="971550" y="-26988"/>
            <a:ext cx="9144000" cy="1143001"/>
          </a:xfrm>
        </p:spPr>
        <p:txBody>
          <a:bodyPr/>
          <a:lstStyle/>
          <a:p>
            <a:r>
              <a:rPr lang="fr-FR" altLang="fr-FR" sz="3200" b="1" smtClean="0">
                <a:solidFill>
                  <a:srgbClr val="C12719"/>
                </a:solidFill>
                <a:ea typeface="ＭＳ Ｐゴシック" pitchFamily="34" charset="-128"/>
              </a:rPr>
              <a:t>Bid-rigging and corruption: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 market for miniature circuit breakers</a:t>
            </a:r>
          </a:p>
        </p:txBody>
      </p:sp>
      <p:sp>
        <p:nvSpPr>
          <p:cNvPr id="95236" name="Text Box 3"/>
          <p:cNvSpPr txBox="1">
            <a:spLocks noChangeArrowheads="1"/>
          </p:cNvSpPr>
          <p:nvPr/>
        </p:nvSpPr>
        <p:spPr bwMode="auto">
          <a:xfrm>
            <a:off x="231775" y="6165850"/>
            <a:ext cx="85169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HKSAR And WONG HUNG KI (黃洪基)(D2),YU CHI WAI (余志偉)(D3), etc…,</a:t>
            </a:r>
            <a:r>
              <a:rPr lang="en-US" altLang="fr-FR" sz="1200" b="1" u="none"/>
              <a:t> HIGH COURT OF THE HONG KONG SPECIAL ADMINISTRATIVE REGION COURT OF APPEAL, 11 May 2010</a:t>
            </a:r>
          </a:p>
          <a:p>
            <a:pPr eaLnBrk="1" hangingPunct="1"/>
            <a:endParaRPr lang="fr-FR" altLang="fr-FR" sz="1800" u="none"/>
          </a:p>
          <a:p>
            <a:pPr eaLnBrk="1" hangingPunct="1"/>
            <a:endParaRPr lang="fr-FR" altLang="fr-FR" sz="1800" u="none"/>
          </a:p>
        </p:txBody>
      </p:sp>
      <p:sp>
        <p:nvSpPr>
          <p:cNvPr id="95237" name="Text Box 4"/>
          <p:cNvSpPr txBox="1">
            <a:spLocks noChangeArrowheads="1"/>
          </p:cNvSpPr>
          <p:nvPr/>
        </p:nvSpPr>
        <p:spPr bwMode="auto">
          <a:xfrm>
            <a:off x="230188" y="1755775"/>
            <a:ext cx="8734425"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en-US" altLang="fr-FR" sz="1800" u="none"/>
              <a:t>A cartel was formed  between :</a:t>
            </a:r>
            <a:r>
              <a:rPr lang="en-US" altLang="fr-FR" sz="1800" b="1" u="none">
                <a:solidFill>
                  <a:srgbClr val="FF0000"/>
                </a:solidFill>
              </a:rPr>
              <a:t>ABB Industrial and Building Systems, </a:t>
            </a:r>
          </a:p>
          <a:p>
            <a:pPr eaLnBrk="1" hangingPunct="1"/>
            <a:r>
              <a:rPr lang="en-US" altLang="fr-FR" sz="1800" b="1" u="none">
                <a:solidFill>
                  <a:srgbClr val="FF0000"/>
                </a:solidFill>
              </a:rPr>
              <a:t>			      Rickson Engineering Limited and  </a:t>
            </a:r>
          </a:p>
          <a:p>
            <a:pPr eaLnBrk="1" hangingPunct="1"/>
            <a:r>
              <a:rPr lang="en-US" altLang="fr-FR" sz="1800" b="1" u="none">
                <a:solidFill>
                  <a:srgbClr val="FF0000"/>
                </a:solidFill>
              </a:rPr>
              <a:t>		                    Mpower Engineering Limited</a:t>
            </a:r>
            <a:r>
              <a:rPr lang="en-US" altLang="fr-FR" sz="1800" u="none"/>
              <a:t>,</a:t>
            </a:r>
          </a:p>
          <a:p>
            <a:pPr eaLnBrk="1" hangingPunct="1"/>
            <a:endParaRPr lang="en-US" altLang="fr-FR" sz="1800" u="none"/>
          </a:p>
          <a:p>
            <a:pPr eaLnBrk="1" hangingPunct="1"/>
            <a:r>
              <a:rPr lang="en-US" altLang="fr-FR" sz="1800" u="none"/>
              <a:t>suppliers of miniature circuit breakers MCBs</a:t>
            </a:r>
          </a:p>
          <a:p>
            <a:pPr eaLnBrk="1" hangingPunct="1"/>
            <a:endParaRPr lang="en-US" altLang="fr-FR" sz="1800" u="none"/>
          </a:p>
          <a:p>
            <a:pPr eaLnBrk="1" hangingPunct="1"/>
            <a:r>
              <a:rPr lang="en-US" altLang="fr-FR" sz="1800" b="1" u="none">
                <a:solidFill>
                  <a:srgbClr val="FF0000"/>
                </a:solidFill>
              </a:rPr>
              <a:t>Each would secure contracts in turn at prices higher than would result from a genuinely competitive  tendering process</a:t>
            </a:r>
            <a:r>
              <a:rPr lang="en-US" altLang="fr-FR" sz="1800" u="none"/>
              <a:t>.  </a:t>
            </a:r>
          </a:p>
          <a:p>
            <a:pPr eaLnBrk="1" hangingPunct="1"/>
            <a:endParaRPr lang="en-US" altLang="fr-FR" sz="1800" u="none"/>
          </a:p>
          <a:p>
            <a:pPr eaLnBrk="1" hangingPunct="1"/>
            <a:endParaRPr lang="fr-FR" altLang="fr-FR" sz="1800" u="none"/>
          </a:p>
          <a:p>
            <a:pPr eaLnBrk="1" hangingPunct="1"/>
            <a:endParaRPr lang="fr-FR" altLang="fr-FR" sz="1800"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975988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CAF725A0-07FC-4AA6-BE2D-67794F81BD88}" type="slidenum">
              <a:rPr lang="fr-FR" altLang="fr-FR" sz="1400" u="none" smtClean="0"/>
              <a:pPr eaLnBrk="1" hangingPunct="1"/>
              <a:t>43</a:t>
            </a:fld>
            <a:endParaRPr lang="fr-FR" altLang="fr-FR" sz="1400" u="none" smtClean="0"/>
          </a:p>
        </p:txBody>
      </p:sp>
      <p:sp>
        <p:nvSpPr>
          <p:cNvPr id="96259" name="Rectangle 2"/>
          <p:cNvSpPr>
            <a:spLocks noGrp="1" noChangeArrowheads="1"/>
          </p:cNvSpPr>
          <p:nvPr>
            <p:ph type="title"/>
          </p:nvPr>
        </p:nvSpPr>
        <p:spPr>
          <a:xfrm>
            <a:off x="971550" y="-26988"/>
            <a:ext cx="9144000" cy="1143001"/>
          </a:xfrm>
        </p:spPr>
        <p:txBody>
          <a:bodyPr/>
          <a:lstStyle/>
          <a:p>
            <a:r>
              <a:rPr lang="fr-FR" altLang="fr-FR" sz="3200" b="1" smtClean="0">
                <a:solidFill>
                  <a:srgbClr val="C12719"/>
                </a:solidFill>
                <a:ea typeface="ＭＳ Ｐゴシック" pitchFamily="34" charset="-128"/>
              </a:rPr>
              <a:t>Bid-rigging and corruption: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 market for miniature circuit breakers</a:t>
            </a:r>
          </a:p>
        </p:txBody>
      </p:sp>
      <p:sp>
        <p:nvSpPr>
          <p:cNvPr id="96260"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HKSAR And WONG HUNG KI (黃洪基)(D2),YU CHI WAI (余志偉)(D3), etc…,</a:t>
            </a:r>
            <a:r>
              <a:rPr lang="en-US" altLang="fr-FR" sz="1200" b="1" u="none"/>
              <a:t> HIGH COURT OF THE HONG KONG SPECIAL ADMINISTRATIVE REGION COURT OF APPEAL, 11 May 2010</a:t>
            </a:r>
          </a:p>
          <a:p>
            <a:pPr eaLnBrk="1" hangingPunct="1"/>
            <a:endParaRPr lang="fr-FR" altLang="fr-FR" sz="1800" u="none"/>
          </a:p>
          <a:p>
            <a:pPr eaLnBrk="1" hangingPunct="1"/>
            <a:endParaRPr lang="fr-FR" altLang="fr-FR" sz="1800" u="none"/>
          </a:p>
        </p:txBody>
      </p:sp>
      <p:sp>
        <p:nvSpPr>
          <p:cNvPr id="96261" name="Text Box 4"/>
          <p:cNvSpPr txBox="1">
            <a:spLocks noChangeArrowheads="1"/>
          </p:cNvSpPr>
          <p:nvPr/>
        </p:nvSpPr>
        <p:spPr bwMode="auto">
          <a:xfrm>
            <a:off x="179388" y="1939925"/>
            <a:ext cx="8734425"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solidFill>
                  <a:srgbClr val="FF0000"/>
                </a:solidFill>
              </a:rPr>
              <a:t>In order to ensure that the contractors nominated by the Housing Authority would choose these particular suppliers rather than others, certain Housing Department officials were bribed to secure [the exercise of] pressure on [the contractors] to favour these three companies</a:t>
            </a:r>
            <a:r>
              <a:rPr lang="en-US" altLang="fr-FR" sz="1800" b="1" u="none"/>
              <a:t>. </a:t>
            </a:r>
          </a:p>
          <a:p>
            <a:pPr algn="just" eaLnBrk="1" hangingPunct="1"/>
            <a:endParaRPr lang="en-US" altLang="fr-FR" sz="1800" b="1" u="none"/>
          </a:p>
          <a:p>
            <a:pPr algn="just" eaLnBrk="1" hangingPunct="1"/>
            <a:r>
              <a:rPr lang="en-US" altLang="fr-FR" sz="1800" b="1" u="none"/>
              <a:t>For example in late May 1999 it was agreed between them and a MrTang that it was </a:t>
            </a:r>
            <a:r>
              <a:rPr lang="en-US" altLang="fr-FR" sz="1800" b="1" u="none">
                <a:solidFill>
                  <a:srgbClr val="FF0000"/>
                </a:solidFill>
              </a:rPr>
              <a:t>time for ‘tea money</a:t>
            </a:r>
            <a:r>
              <a:rPr lang="en-US" altLang="fr-FR" sz="1800" b="1" u="none"/>
              <a:t>’ to be paid because of favourable efforts already exerted by such officials and a sum of $700,000 was agreed to be borne equally between the three companies, a sum of $233,350 each.  </a:t>
            </a:r>
          </a:p>
          <a:p>
            <a:pPr algn="just" eaLnBrk="1" hangingPunct="1"/>
            <a:endParaRPr lang="en-US" altLang="fr-FR" sz="1800" b="1" u="none"/>
          </a:p>
          <a:p>
            <a:pPr algn="just" eaLnBrk="1" hangingPunct="1"/>
            <a:endParaRPr lang="en-US" altLang="fr-FR" sz="1800" b="1" u="none"/>
          </a:p>
          <a:p>
            <a:pPr algn="just" eaLnBrk="1" hangingPunct="1"/>
            <a:endParaRPr lang="en-US" altLang="fr-FR" sz="1800" b="1" u="none"/>
          </a:p>
          <a:p>
            <a:pPr eaLnBrk="1" hangingPunct="1"/>
            <a:endParaRPr lang="fr-FR" altLang="fr-FR" sz="1800" b="1" u="none"/>
          </a:p>
          <a:p>
            <a:pPr eaLnBrk="1" hangingPunct="1"/>
            <a:endParaRPr lang="fr-FR" altLang="fr-FR" sz="1800"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059057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B33FAEAA-811B-4D13-943C-94845169A659}" type="slidenum">
              <a:rPr lang="fr-FR" altLang="fr-FR" sz="1400" u="none" smtClean="0"/>
              <a:pPr eaLnBrk="1" hangingPunct="1"/>
              <a:t>44</a:t>
            </a:fld>
            <a:endParaRPr lang="fr-FR" altLang="fr-FR" sz="1400" u="none" smtClean="0"/>
          </a:p>
        </p:txBody>
      </p:sp>
      <p:sp>
        <p:nvSpPr>
          <p:cNvPr id="97283" name="Text Box 2"/>
          <p:cNvSpPr txBox="1">
            <a:spLocks noChangeArrowheads="1"/>
          </p:cNvSpPr>
          <p:nvPr/>
        </p:nvSpPr>
        <p:spPr bwMode="auto">
          <a:xfrm>
            <a:off x="1403350" y="908050"/>
            <a:ext cx="6932613" cy="558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ctr" eaLnBrk="1" hangingPunct="1"/>
            <a:r>
              <a:rPr lang="en-GB" altLang="zh-CN" sz="1800" b="1" u="none">
                <a:ea typeface="SimSun" pitchFamily="2" charset="-122"/>
              </a:rPr>
              <a:t>CACC 151/2003</a:t>
            </a:r>
          </a:p>
          <a:p>
            <a:pPr algn="ctr" eaLnBrk="1" hangingPunct="1"/>
            <a:r>
              <a:rPr lang="en-GB" altLang="zh-CN" sz="1800" b="1" u="none">
                <a:ea typeface="SimSun" pitchFamily="2" charset="-122"/>
              </a:rPr>
              <a:t>IN THE HIGH COURT OF THE</a:t>
            </a:r>
          </a:p>
          <a:p>
            <a:pPr algn="ctr" eaLnBrk="1" hangingPunct="1"/>
            <a:r>
              <a:rPr lang="en-GB" altLang="zh-CN" sz="1800" b="1" u="none">
                <a:ea typeface="SimSun" pitchFamily="2" charset="-122"/>
              </a:rPr>
              <a:t>HONG KONG SPECIAL ADMINISTRATIVE REGION</a:t>
            </a:r>
          </a:p>
          <a:p>
            <a:pPr algn="ctr" eaLnBrk="1" hangingPunct="1"/>
            <a:r>
              <a:rPr lang="en-GB" altLang="zh-CN" sz="1800" b="1" u="none">
                <a:ea typeface="SimSun" pitchFamily="2" charset="-122"/>
              </a:rPr>
              <a:t>COURT OF APPEAL</a:t>
            </a:r>
          </a:p>
          <a:p>
            <a:pPr algn="ctr" eaLnBrk="1" hangingPunct="1"/>
            <a:r>
              <a:rPr lang="en-GB" altLang="zh-CN" sz="1800" b="1" u="none">
                <a:ea typeface="SimSun" pitchFamily="2" charset="-122"/>
              </a:rPr>
              <a:t>CRIMINAL APPEAL NO. 151 OF 2003</a:t>
            </a:r>
          </a:p>
          <a:p>
            <a:pPr algn="ctr" eaLnBrk="1" hangingPunct="1"/>
            <a:r>
              <a:rPr lang="en-GB" altLang="zh-CN" sz="1800" b="1" u="none">
                <a:ea typeface="SimSun" pitchFamily="2" charset="-122"/>
              </a:rPr>
              <a:t>(ON APPEAL FROM DCCC 928 OF 2002)</a:t>
            </a:r>
          </a:p>
          <a:p>
            <a:pPr algn="ctr" eaLnBrk="1" hangingPunct="1"/>
            <a:endParaRPr lang="en-GB" altLang="zh-CN" sz="1800" b="1" u="none">
              <a:solidFill>
                <a:srgbClr val="FF0000"/>
              </a:solidFill>
              <a:ea typeface="SimSun" pitchFamily="2" charset="-122"/>
            </a:endParaRPr>
          </a:p>
          <a:p>
            <a:pPr algn="ctr" eaLnBrk="1" hangingPunct="1"/>
            <a:endParaRPr lang="en-GB" altLang="zh-CN" sz="1800" b="1" u="none">
              <a:solidFill>
                <a:srgbClr val="FF0000"/>
              </a:solidFill>
              <a:ea typeface="SimSun" pitchFamily="2" charset="-122"/>
            </a:endParaRPr>
          </a:p>
          <a:p>
            <a:pPr algn="ctr" eaLnBrk="1" hangingPunct="1"/>
            <a:r>
              <a:rPr lang="en-GB" altLang="zh-CN" sz="1800" b="1" u="none">
                <a:solidFill>
                  <a:srgbClr val="FF0000"/>
                </a:solidFill>
                <a:ea typeface="SimSun" pitchFamily="2" charset="-122"/>
              </a:rPr>
              <a:t>BETWEEN</a:t>
            </a:r>
          </a:p>
          <a:p>
            <a:pPr algn="ctr" eaLnBrk="1" hangingPunct="1"/>
            <a:r>
              <a:rPr lang="en-GB" altLang="zh-CN" sz="1800" b="1" u="none">
                <a:solidFill>
                  <a:srgbClr val="FF0000"/>
                </a:solidFill>
                <a:ea typeface="SimSun" pitchFamily="2" charset="-122"/>
              </a:rPr>
              <a:t>HKSARRespondent</a:t>
            </a:r>
          </a:p>
          <a:p>
            <a:pPr algn="ctr" eaLnBrk="1" hangingPunct="1"/>
            <a:r>
              <a:rPr lang="en-GB" altLang="zh-CN" sz="1800" b="1" u="none">
                <a:solidFill>
                  <a:srgbClr val="FF0000"/>
                </a:solidFill>
                <a:ea typeface="SimSun" pitchFamily="2" charset="-122"/>
              </a:rPr>
              <a:t>AND</a:t>
            </a:r>
          </a:p>
          <a:p>
            <a:pPr algn="ctr" eaLnBrk="1" hangingPunct="1"/>
            <a:r>
              <a:rPr lang="en-GB" altLang="zh-CN" sz="1800" b="1" u="none">
                <a:solidFill>
                  <a:srgbClr val="FF0000"/>
                </a:solidFill>
                <a:ea typeface="SimSun" pitchFamily="2" charset="-122"/>
              </a:rPr>
              <a:t>CHEUNG KWOK CHUNG</a:t>
            </a:r>
            <a:r>
              <a:rPr lang="en-GB" altLang="zh-CN" sz="1800" b="1" u="none">
                <a:ea typeface="SimSun" pitchFamily="2" charset="-122"/>
              </a:rPr>
              <a:t> </a:t>
            </a:r>
            <a:r>
              <a:rPr lang="en-GB" altLang="zh-CN" sz="1800" b="1" u="none">
                <a:solidFill>
                  <a:srgbClr val="FF0000"/>
                </a:solidFill>
                <a:ea typeface="SimSun" pitchFamily="2" charset="-122"/>
              </a:rPr>
              <a:t>(</a:t>
            </a:r>
            <a:r>
              <a:rPr lang="zh-CN" altLang="en-GB" sz="1800" b="1" u="none">
                <a:solidFill>
                  <a:srgbClr val="FF0000"/>
                </a:solidFill>
                <a:ea typeface="SimSun" pitchFamily="2" charset="-122"/>
              </a:rPr>
              <a:t>張國聰</a:t>
            </a:r>
            <a:r>
              <a:rPr lang="en-GB" altLang="zh-CN" sz="1800" b="1" u="none">
                <a:solidFill>
                  <a:srgbClr val="FF0000"/>
                </a:solidFill>
                <a:ea typeface="SimSun" pitchFamily="2" charset="-122"/>
              </a:rPr>
              <a:t>)</a:t>
            </a:r>
          </a:p>
          <a:p>
            <a:pPr algn="ctr" eaLnBrk="1" hangingPunct="1"/>
            <a:endParaRPr lang="en-GB" altLang="zh-CN" sz="1800" b="1" u="none">
              <a:ea typeface="SimSun" pitchFamily="2" charset="-122"/>
            </a:endParaRPr>
          </a:p>
          <a:p>
            <a:pPr algn="ctr" eaLnBrk="1" hangingPunct="1"/>
            <a:r>
              <a:rPr lang="en-GB" altLang="zh-CN" sz="1800" b="1" u="none">
                <a:ea typeface="SimSun" pitchFamily="2" charset="-122"/>
              </a:rPr>
              <a:t>Before:	</a:t>
            </a:r>
            <a:r>
              <a:rPr lang="en-GB" altLang="zh-CN" sz="1800" b="1" u="none">
                <a:solidFill>
                  <a:srgbClr val="FF0000"/>
                </a:solidFill>
                <a:ea typeface="SimSun" pitchFamily="2" charset="-122"/>
              </a:rPr>
              <a:t>Hon Stuart-Moore VP, Stock JA and Jackson J</a:t>
            </a:r>
          </a:p>
          <a:p>
            <a:pPr algn="ctr" eaLnBrk="1" hangingPunct="1"/>
            <a:endParaRPr lang="en-GB" altLang="zh-CN" sz="1800" b="1" u="none">
              <a:ea typeface="SimSun" pitchFamily="2" charset="-122"/>
            </a:endParaRPr>
          </a:p>
          <a:p>
            <a:pPr algn="ctr" eaLnBrk="1" hangingPunct="1"/>
            <a:r>
              <a:rPr lang="en-GB" altLang="zh-CN" sz="1800" b="1" u="none">
                <a:ea typeface="SimSun" pitchFamily="2" charset="-122"/>
              </a:rPr>
              <a:t>Date of Hearing:   17 December 2003</a:t>
            </a:r>
          </a:p>
          <a:p>
            <a:pPr algn="ctr" eaLnBrk="1" hangingPunct="1"/>
            <a:endParaRPr lang="en-GB" altLang="zh-CN" sz="1800" b="1" u="none">
              <a:ea typeface="SimSun" pitchFamily="2" charset="-122"/>
            </a:endParaRPr>
          </a:p>
          <a:p>
            <a:pPr algn="ctr" eaLnBrk="1" hangingPunct="1"/>
            <a:r>
              <a:rPr lang="en-GB" altLang="zh-CN" sz="1800" b="1" u="none">
                <a:ea typeface="SimSun" pitchFamily="2" charset="-122"/>
              </a:rPr>
              <a:t>Date of Judgment:  17 December 2003</a:t>
            </a:r>
          </a:p>
          <a:p>
            <a:pPr algn="ctr" eaLnBrk="1" hangingPunct="1"/>
            <a:r>
              <a:rPr lang="en-GB" altLang="zh-CN" sz="1800" b="1" u="none">
                <a:ea typeface="SimSun" pitchFamily="2" charset="-122"/>
              </a:rPr>
              <a:t>Date of Handing Down Reasons for Judgment: </a:t>
            </a:r>
            <a:r>
              <a:rPr lang="en-GB" altLang="zh-CN" sz="1800" b="1" u="none">
                <a:solidFill>
                  <a:srgbClr val="FF0000"/>
                </a:solidFill>
                <a:ea typeface="SimSun" pitchFamily="2" charset="-122"/>
              </a:rPr>
              <a:t>12 January 2004</a:t>
            </a:r>
            <a:endParaRPr lang="fr-FR" altLang="fr-FR" sz="1800" b="1" u="none">
              <a:solidFill>
                <a:srgbClr val="FF0000"/>
              </a:solidFill>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036264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117C8F64-0E8A-4660-A9D2-F54EB0C00BAB}" type="slidenum">
              <a:rPr lang="fr-FR" altLang="fr-FR" sz="1400" u="none" smtClean="0"/>
              <a:pPr eaLnBrk="1" hangingPunct="1"/>
              <a:t>45</a:t>
            </a:fld>
            <a:endParaRPr lang="fr-FR" altLang="fr-FR" sz="1400" u="none" smtClean="0"/>
          </a:p>
        </p:txBody>
      </p:sp>
      <p:sp>
        <p:nvSpPr>
          <p:cNvPr id="98307" name="Rectangle 2"/>
          <p:cNvSpPr>
            <a:spLocks noGrp="1" noChangeArrowheads="1"/>
          </p:cNvSpPr>
          <p:nvPr>
            <p:ph type="title"/>
          </p:nvPr>
        </p:nvSpPr>
        <p:spPr>
          <a:xfrm>
            <a:off x="1620838" y="-100013"/>
            <a:ext cx="9144000" cy="1143001"/>
          </a:xfrm>
        </p:spPr>
        <p:txBody>
          <a:bodyPr/>
          <a:lstStyle/>
          <a:p>
            <a:r>
              <a:rPr lang="fr-FR" altLang="fr-FR" sz="3200" b="1" smtClean="0">
                <a:solidFill>
                  <a:srgbClr val="C12719"/>
                </a:solidFill>
                <a:ea typeface="ＭＳ Ｐゴシック" pitchFamily="34" charset="-128"/>
              </a:rPr>
              <a:t>Bid-rigging in the market for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standby diesel generating sets</a:t>
            </a:r>
          </a:p>
        </p:txBody>
      </p:sp>
      <p:sp>
        <p:nvSpPr>
          <p:cNvPr id="98308" name="Text Box 3"/>
          <p:cNvSpPr txBox="1">
            <a:spLocks noChangeArrowheads="1"/>
          </p:cNvSpPr>
          <p:nvPr/>
        </p:nvSpPr>
        <p:spPr bwMode="auto">
          <a:xfrm>
            <a:off x="376238" y="6310313"/>
            <a:ext cx="8516937"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HKSAR and CHEUNG KWOK CHUNG (張國聰),</a:t>
            </a:r>
            <a:r>
              <a:rPr lang="en-US" altLang="fr-FR" sz="1200" b="1" u="none"/>
              <a:t> HIGH COURT OF THE HONG KONG SPECIAL ADMINISTRATIVE REGION COURT OF APPEAL, CRIMINAL APPEAL NO. 151 OF 2003, 12 January 2004</a:t>
            </a:r>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98309" name="Text Box 4"/>
          <p:cNvSpPr txBox="1">
            <a:spLocks noChangeArrowheads="1"/>
          </p:cNvSpPr>
          <p:nvPr/>
        </p:nvSpPr>
        <p:spPr bwMode="auto">
          <a:xfrm>
            <a:off x="303213" y="1268413"/>
            <a:ext cx="8372475"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u="none"/>
              <a:t>(…) </a:t>
            </a:r>
            <a:r>
              <a:rPr lang="en-US" altLang="fr-FR" sz="1800" b="1" u="none">
                <a:solidFill>
                  <a:srgbClr val="FF0000"/>
                </a:solidFill>
              </a:rPr>
              <a:t>six companies</a:t>
            </a:r>
            <a:r>
              <a:rPr lang="en-US" altLang="fr-FR" sz="1800" u="none"/>
              <a:t> were appointed as approved agents of the Housing Department for the </a:t>
            </a:r>
            <a:r>
              <a:rPr lang="en-US" altLang="fr-FR" sz="1800" b="1" u="none">
                <a:solidFill>
                  <a:srgbClr val="FF0000"/>
                </a:solidFill>
              </a:rPr>
              <a:t>supply of standby diesel generating sets</a:t>
            </a:r>
            <a:r>
              <a:rPr lang="en-US" altLang="fr-FR" sz="1800" u="none"/>
              <a:t>.  </a:t>
            </a:r>
          </a:p>
          <a:p>
            <a:pPr algn="just" eaLnBrk="1" hangingPunct="1"/>
            <a:endParaRPr lang="en-US" altLang="fr-FR" sz="1800" u="none"/>
          </a:p>
          <a:p>
            <a:pPr algn="just" eaLnBrk="1" hangingPunct="1"/>
            <a:r>
              <a:rPr lang="en-US" altLang="fr-FR" sz="1800" u="none"/>
              <a:t>There is a </a:t>
            </a:r>
            <a:r>
              <a:rPr lang="en-US" altLang="fr-FR" sz="1800" b="1" u="none"/>
              <a:t>requirement</a:t>
            </a:r>
            <a:r>
              <a:rPr lang="en-US" altLang="fr-FR" sz="1800" u="none"/>
              <a:t> in Hong Kong </a:t>
            </a:r>
            <a:r>
              <a:rPr lang="en-US" altLang="fr-FR" sz="1800" b="1" u="none"/>
              <a:t>that every new building must have such equipment installed in case the supply of electricity to the building should fail</a:t>
            </a:r>
            <a:r>
              <a:rPr lang="en-US" altLang="fr-FR" sz="1800" u="none"/>
              <a:t>.  The Applicant, and other persons who were variously associated with </a:t>
            </a:r>
            <a:r>
              <a:rPr lang="en-US" altLang="fr-FR" sz="1800" b="1" u="none">
                <a:solidFill>
                  <a:srgbClr val="FF0000"/>
                </a:solidFill>
              </a:rPr>
              <a:t>the six companies, formed a cartel to tender in collusion with each other to Housing Department sub contractors for the installation of generating sets at Housing Department building sites.  To this end, each of the suppliers would take their turn to contract for the supply of generating sets with a sub contractor by submitting pre fixed quotation prices.  The designated supplier would provide a lower price than the others.</a:t>
            </a:r>
          </a:p>
          <a:p>
            <a:pPr algn="just" eaLnBrk="1" hangingPunct="1"/>
            <a:r>
              <a:rPr lang="en-US" altLang="fr-FR" sz="1800" u="none"/>
              <a:t>	</a:t>
            </a:r>
          </a:p>
          <a:p>
            <a:pPr algn="just" eaLnBrk="1" hangingPunct="1"/>
            <a:r>
              <a:rPr lang="en-US" altLang="fr-FR" sz="1800" u="none"/>
              <a:t>In order to maintain the cartel, </a:t>
            </a:r>
            <a:r>
              <a:rPr lang="en-US" altLang="fr-FR" sz="1800" b="1" u="none">
                <a:solidFill>
                  <a:srgbClr val="FF0000"/>
                </a:solidFill>
              </a:rPr>
              <a:t>payments</a:t>
            </a:r>
            <a:r>
              <a:rPr lang="en-US" altLang="fr-FR" sz="1800" u="none"/>
              <a:t> </a:t>
            </a:r>
            <a:r>
              <a:rPr lang="en-US" altLang="fr-FR" sz="1800" b="1" u="none">
                <a:solidFill>
                  <a:srgbClr val="FF0000"/>
                </a:solidFill>
              </a:rPr>
              <a:t>were made to Chan Kau tai</a:t>
            </a:r>
            <a:r>
              <a:rPr lang="en-US" altLang="fr-FR" sz="1800" u="none"/>
              <a:t>, a Chief Building Services Engineer in the Housing Department.  He was </a:t>
            </a:r>
            <a:r>
              <a:rPr lang="en-US" altLang="fr-FR" sz="1800" b="1" u="none">
                <a:solidFill>
                  <a:srgbClr val="FF0000"/>
                </a:solidFill>
              </a:rPr>
              <a:t>in a position to remove a cartel member who did not abide by its rules and to make it difficult for any other companies to get onto the approved list.</a:t>
            </a:r>
          </a:p>
          <a:p>
            <a:pPr algn="just" eaLnBrk="1" hangingPunct="1"/>
            <a:endParaRPr lang="fr-FR" altLang="fr-FR" sz="1800"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748856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244F0BEA-3ECD-42B1-97BD-4B0D04657263}" type="slidenum">
              <a:rPr lang="fr-FR" altLang="fr-FR" sz="1400" u="none" smtClean="0"/>
              <a:pPr eaLnBrk="1" hangingPunct="1"/>
              <a:t>46</a:t>
            </a:fld>
            <a:endParaRPr lang="fr-FR" altLang="fr-FR" sz="1400" u="none" smtClean="0"/>
          </a:p>
        </p:txBody>
      </p:sp>
      <p:sp>
        <p:nvSpPr>
          <p:cNvPr id="100355" name="Text Box 2"/>
          <p:cNvSpPr txBox="1">
            <a:spLocks noChangeArrowheads="1"/>
          </p:cNvSpPr>
          <p:nvPr/>
        </p:nvSpPr>
        <p:spPr bwMode="auto">
          <a:xfrm>
            <a:off x="395288" y="522288"/>
            <a:ext cx="8569325" cy="585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ctr" eaLnBrk="1" hangingPunct="1"/>
            <a:r>
              <a:rPr lang="en-US" altLang="fr-FR" sz="1800" b="1" u="none"/>
              <a:t>CACV 163/2006</a:t>
            </a:r>
          </a:p>
          <a:p>
            <a:pPr algn="ctr" eaLnBrk="1" hangingPunct="1"/>
            <a:endParaRPr lang="en-US" altLang="fr-FR" sz="1800" b="1" u="none"/>
          </a:p>
          <a:p>
            <a:pPr algn="ctr" eaLnBrk="1" hangingPunct="1"/>
            <a:r>
              <a:rPr lang="en-US" altLang="fr-FR" sz="1800" b="1" u="none"/>
              <a:t>IN THE HIGH COURT OF THE</a:t>
            </a:r>
          </a:p>
          <a:p>
            <a:pPr algn="ctr" eaLnBrk="1" hangingPunct="1"/>
            <a:r>
              <a:rPr lang="en-US" altLang="fr-FR" sz="1800" b="1" u="none"/>
              <a:t>HONG KONG SPECIAL ADMINISTRATIVE REGION</a:t>
            </a:r>
          </a:p>
          <a:p>
            <a:pPr algn="ctr" eaLnBrk="1" hangingPunct="1"/>
            <a:r>
              <a:rPr lang="en-US" altLang="fr-FR" sz="1800" b="1" u="none"/>
              <a:t>COURT OF APPEAL</a:t>
            </a:r>
          </a:p>
          <a:p>
            <a:pPr algn="ctr" eaLnBrk="1" hangingPunct="1"/>
            <a:r>
              <a:rPr lang="en-US" altLang="fr-FR" sz="1800" b="1" u="none"/>
              <a:t>CIVIL APPEAL NO. 163 OF 2006</a:t>
            </a:r>
          </a:p>
          <a:p>
            <a:pPr algn="ctr" eaLnBrk="1" hangingPunct="1"/>
            <a:endParaRPr lang="en-US" altLang="fr-FR" sz="1800" b="1" u="none"/>
          </a:p>
          <a:p>
            <a:pPr algn="ctr" eaLnBrk="1" hangingPunct="1"/>
            <a:r>
              <a:rPr lang="en-US" altLang="fr-FR" sz="1800" b="1" u="none"/>
              <a:t>APPLY FOR JUDICIAL REVIEW</a:t>
            </a:r>
          </a:p>
          <a:p>
            <a:pPr algn="ctr" eaLnBrk="1" hangingPunct="1"/>
            <a:endParaRPr lang="en-US" altLang="fr-FR" sz="1800" b="1" u="none"/>
          </a:p>
          <a:p>
            <a:pPr algn="ctr" eaLnBrk="1" hangingPunct="1"/>
            <a:r>
              <a:rPr lang="en-US" altLang="fr-FR" sz="1800" b="1" u="none"/>
              <a:t>BETWEEN</a:t>
            </a:r>
          </a:p>
          <a:p>
            <a:pPr algn="ctr" eaLnBrk="1" hangingPunct="1"/>
            <a:r>
              <a:rPr lang="en-US" altLang="fr-FR" sz="1800" b="1" u="none">
                <a:solidFill>
                  <a:srgbClr val="FF0000"/>
                </a:solidFill>
              </a:rPr>
              <a:t>ANDERSON ASPHALT LIMTIED</a:t>
            </a:r>
          </a:p>
          <a:p>
            <a:pPr algn="ctr" eaLnBrk="1" hangingPunct="1"/>
            <a:r>
              <a:rPr lang="en-US" altLang="fr-FR" sz="1800" b="1" u="none">
                <a:solidFill>
                  <a:srgbClr val="FF0000"/>
                </a:solidFill>
              </a:rPr>
              <a:t>ASPHALT SURFACES (INT’L) LIMITED</a:t>
            </a:r>
          </a:p>
          <a:p>
            <a:pPr algn="ctr" eaLnBrk="1" hangingPunct="1"/>
            <a:r>
              <a:rPr lang="en-US" altLang="fr-FR" sz="1800" b="1" u="none">
                <a:solidFill>
                  <a:srgbClr val="FF0000"/>
                </a:solidFill>
              </a:rPr>
              <a:t>PIONEER ASPHALTS (HONG KONG) LIMITED</a:t>
            </a:r>
          </a:p>
          <a:p>
            <a:pPr algn="ctr" eaLnBrk="1" hangingPunct="1"/>
            <a:r>
              <a:rPr lang="en-US" altLang="fr-FR" sz="1800" b="1" u="none">
                <a:solidFill>
                  <a:srgbClr val="FF0000"/>
                </a:solidFill>
              </a:rPr>
              <a:t>TARMAC ASPHALT HONG KONG LIMITED</a:t>
            </a:r>
            <a:endParaRPr lang="en-US" altLang="fr-FR" sz="1800" b="1" u="none"/>
          </a:p>
          <a:p>
            <a:pPr algn="ctr" eaLnBrk="1" hangingPunct="1"/>
            <a:r>
              <a:rPr lang="en-US" altLang="fr-FR" sz="1800" b="1" u="none"/>
              <a:t>and	</a:t>
            </a:r>
          </a:p>
          <a:p>
            <a:pPr algn="ctr" eaLnBrk="1" hangingPunct="1"/>
            <a:r>
              <a:rPr lang="en-US" altLang="fr-FR" sz="1800" b="1" u="none">
                <a:solidFill>
                  <a:srgbClr val="FF0000"/>
                </a:solidFill>
              </a:rPr>
              <a:t>THE LANDS DEPARTMENT</a:t>
            </a:r>
          </a:p>
          <a:p>
            <a:pPr algn="ctr" eaLnBrk="1" hangingPunct="1"/>
            <a:endParaRPr lang="en-US" altLang="fr-FR" sz="1800" b="1" u="none"/>
          </a:p>
          <a:p>
            <a:pPr algn="ctr" eaLnBrk="1" hangingPunct="1"/>
            <a:r>
              <a:rPr lang="en-US" altLang="fr-FR" sz="1800" b="1" u="none"/>
              <a:t>Before: </a:t>
            </a:r>
            <a:r>
              <a:rPr lang="en-US" altLang="fr-FR" sz="1800" b="1" u="none">
                <a:solidFill>
                  <a:srgbClr val="FF0000"/>
                </a:solidFill>
              </a:rPr>
              <a:t>Hon Rogers VP and Le Pichon JA</a:t>
            </a:r>
            <a:r>
              <a:rPr lang="en-US" altLang="fr-FR" sz="1800" b="1" u="none"/>
              <a:t> in Court</a:t>
            </a:r>
          </a:p>
          <a:p>
            <a:pPr algn="ctr" eaLnBrk="1" hangingPunct="1"/>
            <a:r>
              <a:rPr lang="en-US" altLang="fr-FR" sz="1800" b="1" u="none"/>
              <a:t>Date of Hearing: 19 February 2008</a:t>
            </a:r>
          </a:p>
          <a:p>
            <a:pPr algn="ctr" eaLnBrk="1" hangingPunct="1"/>
            <a:r>
              <a:rPr lang="en-US" altLang="fr-FR" sz="1800" b="1" u="none"/>
              <a:t>Date of Handing Down Judgment: </a:t>
            </a:r>
            <a:r>
              <a:rPr lang="en-US" altLang="fr-FR" sz="1800" b="1" u="none">
                <a:solidFill>
                  <a:srgbClr val="FF0000"/>
                </a:solidFill>
              </a:rPr>
              <a:t>27 February 2008</a:t>
            </a:r>
          </a:p>
          <a:p>
            <a:pPr algn="ctr"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088439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4CB0D613-04DF-41AA-8E91-8672120912B2}" type="slidenum">
              <a:rPr lang="fr-FR" altLang="fr-FR" sz="1400" u="none" smtClean="0"/>
              <a:pPr eaLnBrk="1" hangingPunct="1"/>
              <a:t>47</a:t>
            </a:fld>
            <a:endParaRPr lang="fr-FR" altLang="fr-FR" sz="1400" u="none" smtClean="0"/>
          </a:p>
        </p:txBody>
      </p:sp>
      <p:sp>
        <p:nvSpPr>
          <p:cNvPr id="101379" name="Rectangle 2"/>
          <p:cNvSpPr>
            <a:spLocks noGrp="1" noChangeArrowheads="1"/>
          </p:cNvSpPr>
          <p:nvPr>
            <p:ph type="title"/>
          </p:nvPr>
        </p:nvSpPr>
        <p:spPr>
          <a:xfrm>
            <a:off x="2268538" y="-161925"/>
            <a:ext cx="9144000" cy="1143000"/>
          </a:xfrm>
        </p:spPr>
        <p:txBody>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 </a:t>
            </a:r>
          </a:p>
        </p:txBody>
      </p:sp>
      <p:sp>
        <p:nvSpPr>
          <p:cNvPr id="101380" name="Text Box 3"/>
          <p:cNvSpPr txBox="1">
            <a:spLocks noChangeArrowheads="1"/>
          </p:cNvSpPr>
          <p:nvPr/>
        </p:nvSpPr>
        <p:spPr bwMode="auto">
          <a:xfrm>
            <a:off x="376238" y="6310313"/>
            <a:ext cx="8516937"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HKSAR</a:t>
            </a:r>
          </a:p>
          <a:p>
            <a:pPr eaLnBrk="1" hangingPunct="1"/>
            <a:endParaRPr lang="fr-FR" altLang="fr-FR" sz="1800" u="none"/>
          </a:p>
          <a:p>
            <a:pPr eaLnBrk="1" hangingPunct="1"/>
            <a:endParaRPr lang="fr-FR" altLang="fr-FR" sz="1800" u="none"/>
          </a:p>
        </p:txBody>
      </p:sp>
      <p:sp>
        <p:nvSpPr>
          <p:cNvPr id="101381" name="Text Box 4"/>
          <p:cNvSpPr txBox="1">
            <a:spLocks noChangeArrowheads="1"/>
          </p:cNvSpPr>
          <p:nvPr/>
        </p:nvSpPr>
        <p:spPr bwMode="auto">
          <a:xfrm>
            <a:off x="230188" y="1557338"/>
            <a:ext cx="873442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The applicants are all asphalt producers and (….) are all </a:t>
            </a:r>
            <a:r>
              <a:rPr lang="en-US" altLang="fr-FR" sz="1800" b="1" u="none">
                <a:solidFill>
                  <a:srgbClr val="FF0000"/>
                </a:solidFill>
              </a:rPr>
              <a:t>members of an association called the Asphalt and Macadam Association of Hong Kong (“the Association”).  </a:t>
            </a:r>
          </a:p>
          <a:p>
            <a:pPr algn="just" eaLnBrk="1" hangingPunct="1"/>
            <a:endParaRPr lang="en-US" altLang="fr-FR" sz="1800" b="1" u="none">
              <a:solidFill>
                <a:srgbClr val="FF0000"/>
              </a:solidFill>
            </a:endParaRPr>
          </a:p>
          <a:p>
            <a:pPr algn="just" eaLnBrk="1" hangingPunct="1"/>
            <a:r>
              <a:rPr lang="en-US" altLang="fr-FR" sz="1800" b="1" u="none">
                <a:solidFill>
                  <a:srgbClr val="FF0000"/>
                </a:solidFill>
              </a:rPr>
              <a:t>All asphalt used in Hong Kong was supplied by members of that Association.</a:t>
            </a:r>
          </a:p>
          <a:p>
            <a:pPr algn="just" eaLnBrk="1" hangingPunct="1"/>
            <a:endParaRPr lang="en-US" altLang="fr-FR" sz="1800" b="1" u="none">
              <a:solidFill>
                <a:srgbClr val="FF0000"/>
              </a:solidFill>
            </a:endParaRPr>
          </a:p>
          <a:p>
            <a:pPr algn="just" eaLnBrk="1" hangingPunct="1"/>
            <a:r>
              <a:rPr lang="en-US" altLang="fr-FR" sz="1800" b="1" u="none"/>
              <a:t>In 1998 </a:t>
            </a:r>
            <a:r>
              <a:rPr lang="en-US" altLang="fr-FR" sz="1800" b="1" u="none">
                <a:solidFill>
                  <a:srgbClr val="FF0000"/>
                </a:solidFill>
              </a:rPr>
              <a:t>a short term waiver</a:t>
            </a:r>
            <a:r>
              <a:rPr lang="en-US" altLang="fr-FR" sz="1800" b="1" u="none"/>
              <a:t> in relation to one lot in DD 134 (not far from the Castle Peak power station) </a:t>
            </a:r>
            <a:r>
              <a:rPr lang="en-US" altLang="fr-FR" sz="1800" b="1" u="none">
                <a:solidFill>
                  <a:srgbClr val="FF0000"/>
                </a:solidFill>
              </a:rPr>
              <a:t>was granted for the storage of compressed industrial and medical gases and parking of vehicles</a:t>
            </a:r>
            <a:r>
              <a:rPr lang="en-US" altLang="fr-FR" sz="1800" b="1" u="none"/>
              <a:t>.  </a:t>
            </a:r>
          </a:p>
          <a:p>
            <a:pPr algn="just" eaLnBrk="1" hangingPunct="1"/>
            <a:endParaRPr lang="en-US" altLang="fr-FR" sz="1800" b="1" u="none"/>
          </a:p>
          <a:p>
            <a:pPr algn="just" eaLnBrk="1" hangingPunct="1"/>
            <a:r>
              <a:rPr lang="en-US" altLang="fr-FR" sz="1800" b="1" u="none"/>
              <a:t>In February 2003 the Lands Department granted short term waivers in relation to Lots 176 and 177 in DD 134 for a period of 12 months </a:t>
            </a:r>
            <a:r>
              <a:rPr lang="en-US" altLang="fr-FR" sz="1800" b="1" u="none">
                <a:solidFill>
                  <a:srgbClr val="FF0000"/>
                </a:solidFill>
              </a:rPr>
              <a:t>permitting the erection of buildings on the land for use in concrete production</a:t>
            </a:r>
            <a:r>
              <a:rPr lang="en-US" altLang="fr-FR" sz="1800" b="1" u="none"/>
              <a:t>.  </a:t>
            </a:r>
          </a:p>
          <a:p>
            <a:pPr algn="just" eaLnBrk="1" hangingPunct="1"/>
            <a:endParaRPr lang="en-US" altLang="fr-FR" sz="1800" b="1" u="none"/>
          </a:p>
          <a:p>
            <a:pPr algn="just" eaLnBrk="1" hangingPunct="1"/>
            <a:r>
              <a:rPr lang="en-US" altLang="fr-FR" sz="1800" b="1" u="none"/>
              <a:t>Those waivers have subsequently been renewed up to today.</a:t>
            </a:r>
          </a:p>
          <a:p>
            <a:pPr algn="just"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345898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71052B05-82BF-4B70-B4CA-F13512CCA1DB}" type="slidenum">
              <a:rPr lang="fr-FR" altLang="fr-FR" sz="1400" u="none" smtClean="0"/>
              <a:pPr eaLnBrk="1" hangingPunct="1"/>
              <a:t>48</a:t>
            </a:fld>
            <a:endParaRPr lang="fr-FR" altLang="fr-FR" sz="1400" u="none" smtClean="0"/>
          </a:p>
        </p:txBody>
      </p:sp>
      <p:sp>
        <p:nvSpPr>
          <p:cNvPr id="102403" name="Rectangle 2"/>
          <p:cNvSpPr>
            <a:spLocks noGrp="1" noChangeArrowheads="1"/>
          </p:cNvSpPr>
          <p:nvPr>
            <p:ph type="title"/>
          </p:nvPr>
        </p:nvSpPr>
        <p:spPr>
          <a:xfrm>
            <a:off x="2484438" y="-161925"/>
            <a:ext cx="9144000" cy="1143000"/>
          </a:xfrm>
        </p:spPr>
        <p:txBody>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 </a:t>
            </a:r>
          </a:p>
        </p:txBody>
      </p:sp>
      <p:sp>
        <p:nvSpPr>
          <p:cNvPr id="102404"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a:t>
            </a:r>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2405" name="Text Box 4"/>
          <p:cNvSpPr txBox="1">
            <a:spLocks noChangeArrowheads="1"/>
          </p:cNvSpPr>
          <p:nvPr/>
        </p:nvSpPr>
        <p:spPr bwMode="auto">
          <a:xfrm>
            <a:off x="376238" y="1971675"/>
            <a:ext cx="8372475"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In the summer of 2005, </a:t>
            </a:r>
            <a:r>
              <a:rPr lang="en-US" altLang="fr-FR" sz="1800" b="1" u="none">
                <a:solidFill>
                  <a:srgbClr val="FF0000"/>
                </a:solidFill>
              </a:rPr>
              <a:t>the members of the Asphalt and Macadam Association of Hong Kong became concerned that an application had been made for another short term waiver this time in Lot 185</a:t>
            </a:r>
            <a:r>
              <a:rPr lang="en-US" altLang="fr-FR" sz="1800" b="1" u="none"/>
              <a:t>.  </a:t>
            </a:r>
          </a:p>
          <a:p>
            <a:pPr algn="just" eaLnBrk="1" hangingPunct="1"/>
            <a:endParaRPr lang="en-US" altLang="fr-FR" sz="1800" b="1" u="none"/>
          </a:p>
          <a:p>
            <a:pPr algn="just" eaLnBrk="1" hangingPunct="1"/>
            <a:r>
              <a:rPr lang="en-US" altLang="fr-FR" sz="1800" b="1" u="none"/>
              <a:t>On 1 November 2005 the applicant’s solicitors wrote to the Director objecting to any grant of short term waivers in respect of the Lots.  </a:t>
            </a:r>
          </a:p>
          <a:p>
            <a:pPr algn="just" eaLnBrk="1" hangingPunct="1"/>
            <a:endParaRPr lang="en-US" altLang="fr-FR" sz="1800" b="1" u="none"/>
          </a:p>
          <a:p>
            <a:pPr algn="just" eaLnBrk="1" hangingPunct="1"/>
            <a:r>
              <a:rPr lang="en-US" altLang="fr-FR" sz="1800" b="1" u="none">
                <a:solidFill>
                  <a:srgbClr val="FF0000"/>
                </a:solidFill>
              </a:rPr>
              <a:t>Objection was raised in the letters to the grant of any waiver of the lease conditions in the Block Grant, which provided that the land should be agricultural or garden ground.  </a:t>
            </a:r>
          </a:p>
          <a:p>
            <a:pPr algn="just" eaLnBrk="1" hangingPunct="1"/>
            <a:endParaRPr lang="en-US" altLang="fr-FR" sz="1800" b="1" u="none">
              <a:solidFill>
                <a:srgbClr val="FF0000"/>
              </a:solidFill>
            </a:endParaRPr>
          </a:p>
          <a:p>
            <a:pPr algn="just" eaLnBrk="1" hangingPunct="1"/>
            <a:endParaRPr lang="fr-FR" altLang="fr-FR" sz="1800" b="1" u="none">
              <a:solidFill>
                <a:srgbClr val="FF0000"/>
              </a:solidFill>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0221800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9CF5BD03-9852-4C58-A4A3-46362A53256A}" type="slidenum">
              <a:rPr lang="fr-FR" altLang="fr-FR" sz="1400" u="none" smtClean="0"/>
              <a:pPr eaLnBrk="1" hangingPunct="1"/>
              <a:t>49</a:t>
            </a:fld>
            <a:endParaRPr lang="fr-FR" altLang="fr-FR" sz="1400" u="none" smtClean="0"/>
          </a:p>
        </p:txBody>
      </p:sp>
      <p:sp>
        <p:nvSpPr>
          <p:cNvPr id="103427" name="Rectangle 2"/>
          <p:cNvSpPr>
            <a:spLocks noGrp="1" noChangeArrowheads="1"/>
          </p:cNvSpPr>
          <p:nvPr>
            <p:ph type="title"/>
          </p:nvPr>
        </p:nvSpPr>
        <p:spPr>
          <a:xfrm>
            <a:off x="2413000" y="44450"/>
            <a:ext cx="9144000" cy="1143000"/>
          </a:xfrm>
        </p:spPr>
        <p:txBody>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a:t>
            </a:r>
          </a:p>
        </p:txBody>
      </p:sp>
      <p:sp>
        <p:nvSpPr>
          <p:cNvPr id="103428"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a:t>
            </a:r>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3429" name="Text Box 4"/>
          <p:cNvSpPr txBox="1">
            <a:spLocks noChangeArrowheads="1"/>
          </p:cNvSpPr>
          <p:nvPr/>
        </p:nvSpPr>
        <p:spPr bwMode="auto">
          <a:xfrm>
            <a:off x="376238" y="1700213"/>
            <a:ext cx="837247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solidFill>
                  <a:srgbClr val="FF0000"/>
                </a:solidFill>
              </a:rPr>
              <a:t>Complaint was made in the letter (….) that members of the Association had to bear substantially higher costs because their plants were erected on land which the Lands Department had leased on short term tenancies at substantial premium rentals whereas if short term waivers were granted the operators who would take the benefit of that would not have to bear the substantially higher rentals</a:t>
            </a:r>
            <a:r>
              <a:rPr lang="en-US" altLang="fr-FR" sz="1800" b="1" u="none"/>
              <a:t>.  The letter of 1 November concluded with a request for confirmation that waivers would not be granted, in default of which the applicants would consider legal action.</a:t>
            </a:r>
          </a:p>
          <a:p>
            <a:pPr algn="just" eaLnBrk="1" hangingPunct="1"/>
            <a:endParaRPr lang="en-US" altLang="fr-FR" sz="1800" b="1" u="none"/>
          </a:p>
          <a:p>
            <a:pPr algn="just" eaLnBrk="1" hangingPunct="1"/>
            <a:endParaRPr lang="en-US" altLang="fr-FR" sz="1800" b="1" u="none"/>
          </a:p>
          <a:p>
            <a:pPr algn="just" eaLnBrk="1" hangingPunct="1"/>
            <a:r>
              <a:rPr lang="en-US" altLang="fr-FR" sz="1800" b="1" u="none"/>
              <a:t>On 24 November 2005 the District Lands Office Tuen Mun held a District Lands Conference. The applicants’ solicitors were informed by letter dated 7 December 2005 that the Conference had “considered the various aspects, including planning, environmental and grounds for objection etc.” and had decided that it was in order to approve the subject proposal.</a:t>
            </a:r>
          </a:p>
          <a:p>
            <a:pPr algn="just"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290812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err="1" smtClean="0">
                <a:solidFill>
                  <a:srgbClr val="C00000"/>
                </a:solidFill>
              </a:rPr>
              <a:t>Some</a:t>
            </a:r>
            <a:r>
              <a:rPr lang="fr-FR" sz="3200" b="1" dirty="0" smtClean="0">
                <a:solidFill>
                  <a:srgbClr val="C00000"/>
                </a:solidFill>
              </a:rPr>
              <a:t> </a:t>
            </a:r>
            <a:r>
              <a:rPr lang="fr-FR" sz="3200" b="1" dirty="0" err="1" smtClean="0">
                <a:solidFill>
                  <a:srgbClr val="C00000"/>
                </a:solidFill>
              </a:rPr>
              <a:t>differences</a:t>
            </a:r>
            <a:r>
              <a:rPr lang="fr-FR" sz="3200" b="1" dirty="0" smtClean="0">
                <a:solidFill>
                  <a:srgbClr val="C00000"/>
                </a:solidFill>
              </a:rPr>
              <a:t> </a:t>
            </a:r>
            <a:r>
              <a:rPr lang="fr-FR" sz="3200" b="1" dirty="0" err="1" smtClean="0">
                <a:solidFill>
                  <a:srgbClr val="C00000"/>
                </a:solidFill>
              </a:rPr>
              <a:t>between</a:t>
            </a:r>
            <a:r>
              <a:rPr lang="fr-FR" sz="3200" b="1" dirty="0" smtClean="0">
                <a:solidFill>
                  <a:srgbClr val="C00000"/>
                </a:solidFill>
              </a:rPr>
              <a:t> the </a:t>
            </a:r>
            <a:r>
              <a:rPr lang="fr-FR" sz="3200" b="1" dirty="0" err="1" smtClean="0">
                <a:solidFill>
                  <a:srgbClr val="C00000"/>
                </a:solidFill>
              </a:rPr>
              <a:t>judicial</a:t>
            </a:r>
            <a:r>
              <a:rPr lang="fr-FR" sz="3200" b="1" dirty="0" smtClean="0">
                <a:solidFill>
                  <a:srgbClr val="C00000"/>
                </a:solidFill>
              </a:rPr>
              <a:t> and the </a:t>
            </a:r>
            <a:r>
              <a:rPr lang="fr-FR" sz="3200" b="1" dirty="0" err="1" smtClean="0">
                <a:solidFill>
                  <a:srgbClr val="C00000"/>
                </a:solidFill>
              </a:rPr>
              <a:t>economic</a:t>
            </a:r>
            <a:r>
              <a:rPr lang="fr-FR" sz="3200" b="1" dirty="0" smtClean="0">
                <a:solidFill>
                  <a:srgbClr val="C00000"/>
                </a:solidFill>
              </a:rPr>
              <a:t> </a:t>
            </a:r>
            <a:r>
              <a:rPr lang="fr-FR" sz="3200" b="1" dirty="0" err="1" smtClean="0">
                <a:solidFill>
                  <a:srgbClr val="C00000"/>
                </a:solidFill>
              </a:rPr>
              <a:t>prespectives</a:t>
            </a:r>
            <a:endParaRPr lang="fr-FR" sz="3200" b="1" dirty="0">
              <a:solidFill>
                <a:srgbClr val="C00000"/>
              </a:solidFill>
            </a:endParaRPr>
          </a:p>
        </p:txBody>
      </p:sp>
      <p:cxnSp>
        <p:nvCxnSpPr>
          <p:cNvPr id="4" name="Straight Connector 3"/>
          <p:cNvCxnSpPr/>
          <p:nvPr/>
        </p:nvCxnSpPr>
        <p:spPr>
          <a:xfrm>
            <a:off x="4139952" y="2204864"/>
            <a:ext cx="72008" cy="454579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71600" y="1556792"/>
            <a:ext cx="2634054" cy="369332"/>
          </a:xfrm>
          <a:prstGeom prst="rect">
            <a:avLst/>
          </a:prstGeom>
          <a:noFill/>
        </p:spPr>
        <p:txBody>
          <a:bodyPr wrap="none" rtlCol="0">
            <a:spAutoFit/>
          </a:bodyPr>
          <a:lstStyle/>
          <a:p>
            <a:r>
              <a:rPr lang="fr-FR" b="1" dirty="0" err="1" smtClean="0">
                <a:solidFill>
                  <a:srgbClr val="FF0000"/>
                </a:solidFill>
                <a:latin typeface="Arial" panose="020B0604020202020204" pitchFamily="34" charset="0"/>
                <a:cs typeface="Arial" panose="020B0604020202020204" pitchFamily="34" charset="0"/>
              </a:rPr>
              <a:t>Economic</a:t>
            </a:r>
            <a:r>
              <a:rPr lang="fr-FR" b="1" dirty="0" smtClean="0">
                <a:solidFill>
                  <a:srgbClr val="FF0000"/>
                </a:solidFill>
                <a:latin typeface="Arial" panose="020B0604020202020204" pitchFamily="34" charset="0"/>
                <a:cs typeface="Arial" panose="020B0604020202020204" pitchFamily="34" charset="0"/>
              </a:rPr>
              <a:t> perspective</a:t>
            </a:r>
            <a:endParaRPr lang="fr-FR" b="1" dirty="0">
              <a:solidFill>
                <a:srgbClr val="FF0000"/>
              </a:solidFill>
              <a:latin typeface="Arial" panose="020B0604020202020204" pitchFamily="34" charset="0"/>
              <a:cs typeface="Arial" panose="020B0604020202020204" pitchFamily="34" charset="0"/>
            </a:endParaRPr>
          </a:p>
        </p:txBody>
      </p:sp>
      <p:sp>
        <p:nvSpPr>
          <p:cNvPr id="6" name="TextBox 5"/>
          <p:cNvSpPr txBox="1"/>
          <p:nvPr/>
        </p:nvSpPr>
        <p:spPr>
          <a:xfrm>
            <a:off x="5719075" y="1628800"/>
            <a:ext cx="2390398" cy="369332"/>
          </a:xfrm>
          <a:prstGeom prst="rect">
            <a:avLst/>
          </a:prstGeom>
          <a:noFill/>
        </p:spPr>
        <p:txBody>
          <a:bodyPr wrap="none" rtlCol="0">
            <a:spAutoFit/>
          </a:bodyPr>
          <a:lstStyle/>
          <a:p>
            <a:r>
              <a:rPr lang="fr-FR" b="1" dirty="0" err="1" smtClean="0">
                <a:solidFill>
                  <a:srgbClr val="FF0000"/>
                </a:solidFill>
                <a:latin typeface="Arial" panose="020B0604020202020204" pitchFamily="34" charset="0"/>
                <a:cs typeface="Arial" panose="020B0604020202020204" pitchFamily="34" charset="0"/>
              </a:rPr>
              <a:t>Judicial</a:t>
            </a:r>
            <a:r>
              <a:rPr lang="fr-FR" b="1" dirty="0" smtClean="0">
                <a:solidFill>
                  <a:srgbClr val="FF0000"/>
                </a:solidFill>
                <a:latin typeface="Arial" panose="020B0604020202020204" pitchFamily="34" charset="0"/>
                <a:cs typeface="Arial" panose="020B0604020202020204" pitchFamily="34" charset="0"/>
              </a:rPr>
              <a:t> perspective</a:t>
            </a:r>
            <a:endParaRPr lang="fr-FR" b="1" dirty="0">
              <a:solidFill>
                <a:srgbClr val="FF0000"/>
              </a:solidFill>
              <a:latin typeface="Arial" panose="020B0604020202020204" pitchFamily="34" charset="0"/>
              <a:cs typeface="Arial" panose="020B0604020202020204" pitchFamily="34" charset="0"/>
            </a:endParaRPr>
          </a:p>
        </p:txBody>
      </p:sp>
      <p:sp>
        <p:nvSpPr>
          <p:cNvPr id="7" name="TextBox 6"/>
          <p:cNvSpPr txBox="1"/>
          <p:nvPr/>
        </p:nvSpPr>
        <p:spPr>
          <a:xfrm>
            <a:off x="755576" y="2636912"/>
            <a:ext cx="1805302" cy="369332"/>
          </a:xfrm>
          <a:prstGeom prst="rect">
            <a:avLst/>
          </a:prstGeom>
          <a:noFill/>
        </p:spPr>
        <p:txBody>
          <a:bodyPr wrap="none" rtlCol="0">
            <a:spAutoFit/>
          </a:bodyPr>
          <a:lstStyle/>
          <a:p>
            <a:r>
              <a:rPr lang="fr-FR" dirty="0"/>
              <a:t> </a:t>
            </a:r>
            <a:r>
              <a:rPr lang="fr-FR" dirty="0" smtClean="0"/>
              <a:t>  </a:t>
            </a:r>
            <a:r>
              <a:rPr lang="fr-FR" dirty="0" smtClean="0">
                <a:latin typeface="Arial" panose="020B0604020202020204" pitchFamily="34" charset="0"/>
                <a:cs typeface="Arial" panose="020B0604020202020204" pitchFamily="34" charset="0"/>
              </a:rPr>
              <a:t>Relevant </a:t>
            </a:r>
            <a:r>
              <a:rPr lang="fr-FR" dirty="0" err="1" smtClean="0">
                <a:latin typeface="Arial" panose="020B0604020202020204" pitchFamily="34" charset="0"/>
                <a:cs typeface="Arial" panose="020B0604020202020204" pitchFamily="34" charset="0"/>
              </a:rPr>
              <a:t>facts</a:t>
            </a:r>
            <a:endParaRPr lang="fr-FR" dirty="0">
              <a:latin typeface="Arial" panose="020B0604020202020204" pitchFamily="34" charset="0"/>
              <a:cs typeface="Arial" panose="020B0604020202020204" pitchFamily="34" charset="0"/>
            </a:endParaRPr>
          </a:p>
        </p:txBody>
      </p:sp>
      <p:sp>
        <p:nvSpPr>
          <p:cNvPr id="8" name="TextBox 7"/>
          <p:cNvSpPr txBox="1"/>
          <p:nvPr/>
        </p:nvSpPr>
        <p:spPr>
          <a:xfrm>
            <a:off x="5004048" y="2636912"/>
            <a:ext cx="1813317"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What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happened</a:t>
            </a:r>
            <a:endParaRPr lang="fr-FR" dirty="0">
              <a:latin typeface="Arial" panose="020B0604020202020204" pitchFamily="34" charset="0"/>
              <a:cs typeface="Arial" panose="020B0604020202020204" pitchFamily="34" charset="0"/>
            </a:endParaRPr>
          </a:p>
        </p:txBody>
      </p:sp>
      <p:sp>
        <p:nvSpPr>
          <p:cNvPr id="9" name="TextBox 8"/>
          <p:cNvSpPr txBox="1"/>
          <p:nvPr/>
        </p:nvSpPr>
        <p:spPr>
          <a:xfrm>
            <a:off x="899592" y="3212976"/>
            <a:ext cx="1749197"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Theory of </a:t>
            </a:r>
            <a:r>
              <a:rPr lang="fr-FR" dirty="0" err="1" smtClean="0">
                <a:latin typeface="Arial" panose="020B0604020202020204" pitchFamily="34" charset="0"/>
                <a:cs typeface="Arial" panose="020B0604020202020204" pitchFamily="34" charset="0"/>
              </a:rPr>
              <a:t>harm</a:t>
            </a:r>
            <a:endParaRPr lang="fr-FR" dirty="0">
              <a:latin typeface="Arial" panose="020B0604020202020204" pitchFamily="34" charset="0"/>
              <a:cs typeface="Arial" panose="020B0604020202020204" pitchFamily="34" charset="0"/>
            </a:endParaRPr>
          </a:p>
        </p:txBody>
      </p:sp>
      <p:sp>
        <p:nvSpPr>
          <p:cNvPr id="10" name="TextBox 9"/>
          <p:cNvSpPr txBox="1"/>
          <p:nvPr/>
        </p:nvSpPr>
        <p:spPr>
          <a:xfrm>
            <a:off x="5004048" y="3140968"/>
            <a:ext cx="4160113"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Applicability</a:t>
            </a:r>
            <a:r>
              <a:rPr lang="fr-FR" dirty="0" smtClean="0">
                <a:latin typeface="Arial" panose="020B0604020202020204" pitchFamily="34" charset="0"/>
                <a:cs typeface="Arial" panose="020B0604020202020204" pitchFamily="34" charset="0"/>
              </a:rPr>
              <a:t> of  </a:t>
            </a:r>
            <a:r>
              <a:rPr lang="fr-FR" dirty="0" err="1" smtClean="0">
                <a:latin typeface="Arial" panose="020B0604020202020204" pitchFamily="34" charset="0"/>
                <a:cs typeface="Arial" panose="020B0604020202020204" pitchFamily="34" charset="0"/>
              </a:rPr>
              <a:t>general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principle</a:t>
            </a:r>
            <a:endParaRPr lang="fr-FR" dirty="0">
              <a:latin typeface="Arial" panose="020B0604020202020204" pitchFamily="34" charset="0"/>
              <a:cs typeface="Arial" panose="020B0604020202020204" pitchFamily="34" charset="0"/>
            </a:endParaRPr>
          </a:p>
        </p:txBody>
      </p:sp>
      <p:sp>
        <p:nvSpPr>
          <p:cNvPr id="11" name="TextBox 10"/>
          <p:cNvSpPr txBox="1"/>
          <p:nvPr/>
        </p:nvSpPr>
        <p:spPr>
          <a:xfrm>
            <a:off x="899592" y="5075892"/>
            <a:ext cx="1326004"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Deterrence</a:t>
            </a:r>
            <a:endParaRPr lang="fr-FR" dirty="0">
              <a:latin typeface="Arial" panose="020B0604020202020204" pitchFamily="34" charset="0"/>
              <a:cs typeface="Arial" panose="020B0604020202020204" pitchFamily="34" charset="0"/>
            </a:endParaRPr>
          </a:p>
        </p:txBody>
      </p:sp>
      <p:sp>
        <p:nvSpPr>
          <p:cNvPr id="12" name="TextBox 11"/>
          <p:cNvSpPr txBox="1"/>
          <p:nvPr/>
        </p:nvSpPr>
        <p:spPr>
          <a:xfrm>
            <a:off x="5004048" y="5075892"/>
            <a:ext cx="1659429"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Proportionality</a:t>
            </a:r>
            <a:endParaRPr lang="fr-FR" dirty="0">
              <a:latin typeface="Arial" panose="020B0604020202020204" pitchFamily="34" charset="0"/>
              <a:cs typeface="Arial" panose="020B0604020202020204" pitchFamily="34" charset="0"/>
            </a:endParaRPr>
          </a:p>
        </p:txBody>
      </p:sp>
      <p:sp>
        <p:nvSpPr>
          <p:cNvPr id="13" name="TextBox 12"/>
          <p:cNvSpPr txBox="1"/>
          <p:nvPr/>
        </p:nvSpPr>
        <p:spPr>
          <a:xfrm>
            <a:off x="985148" y="5507940"/>
            <a:ext cx="1210588" cy="369332"/>
          </a:xfrm>
          <a:prstGeom prst="rect">
            <a:avLst/>
          </a:prstGeom>
          <a:noFill/>
        </p:spPr>
        <p:txBody>
          <a:bodyPr wrap="none" rtlCol="0">
            <a:spAutoFit/>
          </a:bodyPr>
          <a:lstStyle/>
          <a:p>
            <a:r>
              <a:rPr lang="fr-FR" dirty="0" err="1">
                <a:latin typeface="Arial" panose="020B0604020202020204" pitchFamily="34" charset="0"/>
                <a:cs typeface="Arial" panose="020B0604020202020204" pitchFamily="34" charset="0"/>
              </a:rPr>
              <a:t>O</a:t>
            </a:r>
            <a:r>
              <a:rPr lang="fr-FR" dirty="0" err="1" smtClean="0">
                <a:latin typeface="Arial" panose="020B0604020202020204" pitchFamily="34" charset="0"/>
                <a:cs typeface="Arial" panose="020B0604020202020204" pitchFamily="34" charset="0"/>
              </a:rPr>
              <a:t>ptimality</a:t>
            </a:r>
            <a:endParaRPr lang="fr-FR" dirty="0">
              <a:latin typeface="Arial" panose="020B0604020202020204" pitchFamily="34" charset="0"/>
              <a:cs typeface="Arial" panose="020B0604020202020204" pitchFamily="34" charset="0"/>
            </a:endParaRPr>
          </a:p>
        </p:txBody>
      </p:sp>
      <p:sp>
        <p:nvSpPr>
          <p:cNvPr id="14" name="TextBox 13"/>
          <p:cNvSpPr txBox="1"/>
          <p:nvPr/>
        </p:nvSpPr>
        <p:spPr>
          <a:xfrm>
            <a:off x="5004048" y="5507940"/>
            <a:ext cx="1492716" cy="369332"/>
          </a:xfrm>
          <a:prstGeom prst="rect">
            <a:avLst/>
          </a:prstGeom>
          <a:noFill/>
        </p:spPr>
        <p:txBody>
          <a:bodyPr wrap="none" rtlCol="0">
            <a:spAutoFit/>
          </a:bodyPr>
          <a:lstStyle/>
          <a:p>
            <a:r>
              <a:rPr lang="fr-FR" dirty="0" err="1">
                <a:latin typeface="Arial" panose="020B0604020202020204" pitchFamily="34" charset="0"/>
                <a:cs typeface="Arial" panose="020B0604020202020204" pitchFamily="34" charset="0"/>
              </a:rPr>
              <a:t>P</a:t>
            </a:r>
            <a:r>
              <a:rPr lang="fr-FR" dirty="0" err="1" smtClean="0">
                <a:latin typeface="Arial" panose="020B0604020202020204" pitchFamily="34" charset="0"/>
                <a:cs typeface="Arial" panose="020B0604020202020204" pitchFamily="34" charset="0"/>
              </a:rPr>
              <a:t>redictability</a:t>
            </a:r>
            <a:endParaRPr lang="fr-FR" dirty="0">
              <a:latin typeface="Arial" panose="020B0604020202020204" pitchFamily="34" charset="0"/>
              <a:cs typeface="Arial" panose="020B0604020202020204" pitchFamily="34" charset="0"/>
            </a:endParaRPr>
          </a:p>
        </p:txBody>
      </p:sp>
      <p:sp>
        <p:nvSpPr>
          <p:cNvPr id="15" name="TextBox 14"/>
          <p:cNvSpPr txBox="1"/>
          <p:nvPr/>
        </p:nvSpPr>
        <p:spPr>
          <a:xfrm>
            <a:off x="971600" y="6011996"/>
            <a:ext cx="1787669"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harm</a:t>
            </a:r>
            <a:endParaRPr lang="fr-FR" dirty="0">
              <a:latin typeface="Arial" panose="020B0604020202020204" pitchFamily="34" charset="0"/>
              <a:cs typeface="Arial" panose="020B0604020202020204" pitchFamily="34" charset="0"/>
            </a:endParaRPr>
          </a:p>
        </p:txBody>
      </p:sp>
      <p:sp>
        <p:nvSpPr>
          <p:cNvPr id="16" name="TextBox 15"/>
          <p:cNvSpPr txBox="1"/>
          <p:nvPr/>
        </p:nvSpPr>
        <p:spPr>
          <a:xfrm>
            <a:off x="5004048" y="6011996"/>
            <a:ext cx="1749197"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Legal</a:t>
            </a:r>
            <a:r>
              <a:rPr lang="fr-FR" dirty="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prejudice</a:t>
            </a:r>
            <a:endParaRPr lang="fr-FR" dirty="0">
              <a:latin typeface="Arial" panose="020B0604020202020204" pitchFamily="34" charset="0"/>
              <a:cs typeface="Arial" panose="020B0604020202020204" pitchFamily="34" charset="0"/>
            </a:endParaRPr>
          </a:p>
        </p:txBody>
      </p:sp>
      <p:sp>
        <p:nvSpPr>
          <p:cNvPr id="17" name="TextBox 16"/>
          <p:cNvSpPr txBox="1"/>
          <p:nvPr/>
        </p:nvSpPr>
        <p:spPr>
          <a:xfrm>
            <a:off x="899592" y="4211796"/>
            <a:ext cx="1377300"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Correlation</a:t>
            </a:r>
            <a:r>
              <a:rPr lang="fr-FR" dirty="0" smtClean="0">
                <a:latin typeface="Arial" panose="020B0604020202020204" pitchFamily="34" charset="0"/>
                <a:cs typeface="Arial" panose="020B0604020202020204" pitchFamily="34" charset="0"/>
              </a:rPr>
              <a:t> </a:t>
            </a:r>
          </a:p>
        </p:txBody>
      </p:sp>
      <p:sp>
        <p:nvSpPr>
          <p:cNvPr id="18" name="TextBox 17"/>
          <p:cNvSpPr txBox="1"/>
          <p:nvPr/>
        </p:nvSpPr>
        <p:spPr>
          <a:xfrm>
            <a:off x="5004048" y="4221088"/>
            <a:ext cx="1197764"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Causality</a:t>
            </a:r>
            <a:r>
              <a:rPr lang="fr-FR" dirty="0" smtClean="0">
                <a:latin typeface="Arial" panose="020B0604020202020204" pitchFamily="34" charset="0"/>
                <a:cs typeface="Arial" panose="020B0604020202020204" pitchFamily="34" charset="0"/>
              </a:rPr>
              <a:t> </a:t>
            </a:r>
            <a:endParaRPr lang="fr-FR" dirty="0">
              <a:latin typeface="Arial" panose="020B0604020202020204" pitchFamily="34" charset="0"/>
              <a:cs typeface="Arial" panose="020B0604020202020204" pitchFamily="34" charset="0"/>
            </a:endParaRPr>
          </a:p>
        </p:txBody>
      </p:sp>
      <p:sp>
        <p:nvSpPr>
          <p:cNvPr id="19" name="TextBox 18"/>
          <p:cNvSpPr txBox="1"/>
          <p:nvPr/>
        </p:nvSpPr>
        <p:spPr>
          <a:xfrm>
            <a:off x="899592" y="3717032"/>
            <a:ext cx="1928733"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Indirect </a:t>
            </a:r>
            <a:r>
              <a:rPr lang="fr-FR" dirty="0" err="1" smtClean="0">
                <a:latin typeface="Arial" panose="020B0604020202020204" pitchFamily="34" charset="0"/>
                <a:cs typeface="Arial" panose="020B0604020202020204" pitchFamily="34" charset="0"/>
              </a:rPr>
              <a:t>evidence</a:t>
            </a:r>
            <a:endParaRPr lang="fr-FR" dirty="0">
              <a:latin typeface="Arial" panose="020B0604020202020204" pitchFamily="34" charset="0"/>
              <a:cs typeface="Arial" panose="020B0604020202020204" pitchFamily="34" charset="0"/>
            </a:endParaRPr>
          </a:p>
        </p:txBody>
      </p:sp>
      <p:sp>
        <p:nvSpPr>
          <p:cNvPr id="20" name="TextBox 19"/>
          <p:cNvSpPr txBox="1"/>
          <p:nvPr/>
        </p:nvSpPr>
        <p:spPr>
          <a:xfrm>
            <a:off x="5004048" y="3717032"/>
            <a:ext cx="1774845"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Direct </a:t>
            </a:r>
            <a:r>
              <a:rPr lang="fr-FR" dirty="0" err="1" smtClean="0">
                <a:latin typeface="Arial" panose="020B0604020202020204" pitchFamily="34" charset="0"/>
                <a:cs typeface="Arial" panose="020B0604020202020204" pitchFamily="34" charset="0"/>
              </a:rPr>
              <a:t>evidence</a:t>
            </a:r>
            <a:endParaRPr lang="fr-FR" dirty="0">
              <a:latin typeface="Arial" panose="020B0604020202020204" pitchFamily="34" charset="0"/>
              <a:cs typeface="Arial" panose="020B0604020202020204" pitchFamily="34" charset="0"/>
            </a:endParaRPr>
          </a:p>
        </p:txBody>
      </p:sp>
      <p:sp>
        <p:nvSpPr>
          <p:cNvPr id="21" name="TextBox 20"/>
          <p:cNvSpPr txBox="1"/>
          <p:nvPr/>
        </p:nvSpPr>
        <p:spPr>
          <a:xfrm>
            <a:off x="899592" y="4653136"/>
            <a:ext cx="2360711" cy="646331"/>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Type I / Type II </a:t>
            </a:r>
            <a:r>
              <a:rPr lang="fr-FR" dirty="0" err="1" smtClean="0">
                <a:latin typeface="Arial" panose="020B0604020202020204" pitchFamily="34" charset="0"/>
                <a:cs typeface="Arial" panose="020B0604020202020204" pitchFamily="34" charset="0"/>
              </a:rPr>
              <a:t>errors</a:t>
            </a:r>
            <a:endParaRPr lang="fr-FR" dirty="0" smtClean="0">
              <a:latin typeface="Arial" panose="020B0604020202020204" pitchFamily="34" charset="0"/>
              <a:cs typeface="Arial" panose="020B0604020202020204" pitchFamily="34" charset="0"/>
            </a:endParaRPr>
          </a:p>
          <a:p>
            <a:endParaRPr lang="fr-FR" dirty="0"/>
          </a:p>
        </p:txBody>
      </p:sp>
      <p:sp>
        <p:nvSpPr>
          <p:cNvPr id="22" name="TextBox 21"/>
          <p:cNvSpPr txBox="1"/>
          <p:nvPr/>
        </p:nvSpPr>
        <p:spPr>
          <a:xfrm>
            <a:off x="5004048" y="4654877"/>
            <a:ext cx="1967205" cy="646331"/>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Standard of proof</a:t>
            </a:r>
          </a:p>
          <a:p>
            <a:endParaRPr lang="fr-FR" dirty="0"/>
          </a:p>
        </p:txBody>
      </p:sp>
      <p:sp>
        <p:nvSpPr>
          <p:cNvPr id="3" name="TextBox 2"/>
          <p:cNvSpPr txBox="1"/>
          <p:nvPr/>
        </p:nvSpPr>
        <p:spPr>
          <a:xfrm>
            <a:off x="899592" y="2204864"/>
            <a:ext cx="2121093"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Goal(s)  of  the </a:t>
            </a:r>
            <a:r>
              <a:rPr lang="fr-FR" dirty="0" err="1" smtClean="0">
                <a:latin typeface="Arial" panose="020B0604020202020204" pitchFamily="34" charset="0"/>
                <a:cs typeface="Arial" panose="020B0604020202020204" pitchFamily="34" charset="0"/>
              </a:rPr>
              <a:t>law</a:t>
            </a:r>
            <a:endParaRPr lang="fr-FR" dirty="0">
              <a:latin typeface="Arial" panose="020B0604020202020204" pitchFamily="34" charset="0"/>
              <a:cs typeface="Arial" panose="020B0604020202020204" pitchFamily="34" charset="0"/>
            </a:endParaRPr>
          </a:p>
        </p:txBody>
      </p:sp>
      <p:sp>
        <p:nvSpPr>
          <p:cNvPr id="23" name="TextBox 22"/>
          <p:cNvSpPr txBox="1"/>
          <p:nvPr/>
        </p:nvSpPr>
        <p:spPr>
          <a:xfrm>
            <a:off x="4932040" y="2195572"/>
            <a:ext cx="2172390"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What</a:t>
            </a:r>
            <a:r>
              <a:rPr lang="fr-FR" dirty="0" smtClean="0">
                <a:latin typeface="Arial" panose="020B0604020202020204" pitchFamily="34" charset="0"/>
                <a:cs typeface="Arial" panose="020B0604020202020204" pitchFamily="34" charset="0"/>
              </a:rPr>
              <a:t> the Law </a:t>
            </a:r>
            <a:r>
              <a:rPr lang="fr-FR" dirty="0" err="1" smtClean="0">
                <a:latin typeface="Arial" panose="020B0604020202020204" pitchFamily="34" charset="0"/>
                <a:cs typeface="Arial" panose="020B0604020202020204" pitchFamily="34" charset="0"/>
              </a:rPr>
              <a:t>Says</a:t>
            </a:r>
            <a:endParaRPr lang="fr-FR" dirty="0">
              <a:latin typeface="Arial" panose="020B0604020202020204" pitchFamily="34" charset="0"/>
              <a:cs typeface="Arial" panose="020B0604020202020204" pitchFamily="34" charset="0"/>
            </a:endParaRPr>
          </a:p>
        </p:txBody>
      </p:sp>
      <p:sp>
        <p:nvSpPr>
          <p:cNvPr id="24" name="TextBox 23"/>
          <p:cNvSpPr txBox="1"/>
          <p:nvPr/>
        </p:nvSpPr>
        <p:spPr>
          <a:xfrm>
            <a:off x="971600" y="6453336"/>
            <a:ext cx="1967205"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jargon </a:t>
            </a:r>
          </a:p>
        </p:txBody>
      </p:sp>
      <p:sp>
        <p:nvSpPr>
          <p:cNvPr id="25" name="TextBox 24"/>
          <p:cNvSpPr txBox="1"/>
          <p:nvPr/>
        </p:nvSpPr>
        <p:spPr>
          <a:xfrm>
            <a:off x="5004048" y="6444044"/>
            <a:ext cx="1518364" cy="369332"/>
          </a:xfrm>
          <a:prstGeom prst="rect">
            <a:avLst/>
          </a:prstGeom>
          <a:noFill/>
        </p:spPr>
        <p:txBody>
          <a:bodyPr wrap="none" rtlCol="0">
            <a:spAutoFit/>
          </a:bodyPr>
          <a:lstStyle/>
          <a:p>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jargon </a:t>
            </a:r>
            <a:endParaRPr lang="fr-FR" dirty="0">
              <a:latin typeface="Arial" panose="020B0604020202020204" pitchFamily="34" charset="0"/>
              <a:cs typeface="Arial" panose="020B0604020202020204" pitchFamily="34" charset="0"/>
            </a:endParaRPr>
          </a:p>
        </p:txBody>
      </p:sp>
      <p:sp>
        <p:nvSpPr>
          <p:cNvPr id="26" name="Footer Placeholder 25"/>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311553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A58DAFB4-0D4B-412E-88BD-94964B4E0E84}" type="slidenum">
              <a:rPr lang="fr-FR" altLang="fr-FR" sz="1400" u="none" smtClean="0"/>
              <a:pPr eaLnBrk="1" hangingPunct="1"/>
              <a:t>50</a:t>
            </a:fld>
            <a:endParaRPr lang="fr-FR" altLang="fr-FR" sz="1400" u="none" smtClean="0"/>
          </a:p>
        </p:txBody>
      </p:sp>
      <p:sp>
        <p:nvSpPr>
          <p:cNvPr id="104451" name="Rectangle 2"/>
          <p:cNvSpPr>
            <a:spLocks noGrp="1" noChangeArrowheads="1"/>
          </p:cNvSpPr>
          <p:nvPr>
            <p:ph type="title"/>
          </p:nvPr>
        </p:nvSpPr>
        <p:spPr>
          <a:xfrm>
            <a:off x="2268538" y="198438"/>
            <a:ext cx="9144000" cy="1143000"/>
          </a:xfrm>
        </p:spPr>
        <p:txBody>
          <a:bodyPr>
            <a:normAutofit fontScale="90000"/>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a:t>
            </a:r>
            <a:br>
              <a:rPr lang="fr-FR" altLang="fr-FR" sz="3200" b="1" smtClean="0">
                <a:solidFill>
                  <a:srgbClr val="C12719"/>
                </a:solidFill>
                <a:ea typeface="ＭＳ Ｐゴシック" pitchFamily="34" charset="-128"/>
              </a:rPr>
            </a:br>
            <a:endParaRPr lang="fr-FR" altLang="fr-FR" sz="3200" b="1" smtClean="0">
              <a:solidFill>
                <a:srgbClr val="C12719"/>
              </a:solidFill>
              <a:ea typeface="ＭＳ Ｐゴシック" pitchFamily="34" charset="-128"/>
            </a:endParaRPr>
          </a:p>
        </p:txBody>
      </p:sp>
      <p:sp>
        <p:nvSpPr>
          <p:cNvPr id="104452"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a:t>
            </a:r>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4453" name="Text Box 4"/>
          <p:cNvSpPr txBox="1">
            <a:spLocks noChangeArrowheads="1"/>
          </p:cNvSpPr>
          <p:nvPr/>
        </p:nvSpPr>
        <p:spPr bwMode="auto">
          <a:xfrm>
            <a:off x="539750" y="1868488"/>
            <a:ext cx="8228013"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u="none"/>
              <a:t>.</a:t>
            </a:r>
          </a:p>
          <a:p>
            <a:pPr algn="just" eaLnBrk="1" hangingPunct="1"/>
            <a:r>
              <a:rPr lang="en-US" altLang="fr-FR" sz="1800" b="1" u="none"/>
              <a:t>(…) </a:t>
            </a:r>
            <a:r>
              <a:rPr lang="en-US" altLang="fr-FR" sz="1800" b="1" u="none">
                <a:solidFill>
                  <a:srgbClr val="FF0000"/>
                </a:solidFill>
              </a:rPr>
              <a:t>on 18 February 2006 the applicants observed machinery being moved on to the subject Lots</a:t>
            </a:r>
            <a:r>
              <a:rPr lang="en-US" altLang="fr-FR" sz="1800" b="1" u="none"/>
              <a:t>.  </a:t>
            </a:r>
          </a:p>
          <a:p>
            <a:pPr algn="just" eaLnBrk="1" hangingPunct="1"/>
            <a:endParaRPr lang="en-US" altLang="fr-FR" sz="1800" b="1" u="none"/>
          </a:p>
          <a:p>
            <a:pPr algn="just" eaLnBrk="1" hangingPunct="1"/>
            <a:r>
              <a:rPr lang="en-US" altLang="fr-FR" sz="1800" b="1" u="none">
                <a:solidFill>
                  <a:srgbClr val="FF0000"/>
                </a:solidFill>
              </a:rPr>
              <a:t>The formal offer letters of the short term waivers were dated 2 May 2006 and the waivers were for a period of one year certain from 1 May 2006 and thereafter quarterly subject to three months’ notice of termination by either party</a:t>
            </a:r>
            <a:r>
              <a:rPr lang="en-US" altLang="fr-FR" sz="1800" b="1" u="none"/>
              <a:t>.  </a:t>
            </a:r>
          </a:p>
          <a:p>
            <a:pPr algn="just" eaLnBrk="1" hangingPunct="1"/>
            <a:endParaRPr lang="en-US" altLang="fr-FR" sz="1800" b="1" u="none"/>
          </a:p>
          <a:p>
            <a:pPr algn="just" eaLnBrk="1" hangingPunct="1"/>
            <a:r>
              <a:rPr lang="en-US" altLang="fr-FR" sz="1800" b="1" u="none"/>
              <a:t>On 24 February 2006 the Form 86A in these proceedings was filed.</a:t>
            </a:r>
          </a:p>
          <a:p>
            <a:pPr algn="just" eaLnBrk="1" hangingPunct="1"/>
            <a:endParaRPr lang="en-US" altLang="fr-FR" sz="1800" b="1" u="none"/>
          </a:p>
          <a:p>
            <a:pPr algn="just" eaLnBrk="1" hangingPunct="1"/>
            <a:endParaRPr lang="en-US" altLang="fr-FR" sz="1800" b="1" u="none"/>
          </a:p>
          <a:p>
            <a:pPr algn="just" eaLnBrk="1" hangingPunct="1"/>
            <a:endParaRPr lang="en-US" altLang="fr-FR" sz="1800" b="1" u="none"/>
          </a:p>
          <a:p>
            <a:pPr algn="just" eaLnBrk="1" hangingPunct="1"/>
            <a:endParaRPr lang="en-US" altLang="fr-FR" sz="1800" b="1" u="none"/>
          </a:p>
          <a:p>
            <a:pPr algn="just"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9453789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E30EBEB7-13C5-4E65-A350-94C84A6E0015}" type="slidenum">
              <a:rPr lang="fr-FR" altLang="fr-FR" sz="1400" u="none" smtClean="0"/>
              <a:pPr eaLnBrk="1" hangingPunct="1"/>
              <a:t>51</a:t>
            </a:fld>
            <a:endParaRPr lang="fr-FR" altLang="fr-FR" sz="1400" u="none" smtClean="0"/>
          </a:p>
        </p:txBody>
      </p:sp>
      <p:sp>
        <p:nvSpPr>
          <p:cNvPr id="105475" name="Rectangle 2"/>
          <p:cNvSpPr>
            <a:spLocks noGrp="1" noChangeArrowheads="1"/>
          </p:cNvSpPr>
          <p:nvPr>
            <p:ph type="title"/>
          </p:nvPr>
        </p:nvSpPr>
        <p:spPr>
          <a:xfrm>
            <a:off x="2484438" y="-100013"/>
            <a:ext cx="9144000" cy="1143001"/>
          </a:xfrm>
        </p:spPr>
        <p:txBody>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a:t>
            </a:r>
          </a:p>
        </p:txBody>
      </p:sp>
      <p:sp>
        <p:nvSpPr>
          <p:cNvPr id="105476"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a:t>
            </a:r>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5477" name="Text Box 4"/>
          <p:cNvSpPr txBox="1">
            <a:spLocks noChangeArrowheads="1"/>
          </p:cNvSpPr>
          <p:nvPr/>
        </p:nvSpPr>
        <p:spPr bwMode="auto">
          <a:xfrm>
            <a:off x="231775" y="1484313"/>
            <a:ext cx="8661400" cy="531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Reyes J’s judgment of 25 April 2006 goes into considerable detail as to the applicants’ objections on planning, environmental and commercial grounds.  </a:t>
            </a:r>
          </a:p>
          <a:p>
            <a:pPr algn="just" eaLnBrk="1" hangingPunct="1"/>
            <a:endParaRPr lang="en-US" altLang="fr-FR" sz="1800" b="1" u="none"/>
          </a:p>
          <a:p>
            <a:pPr algn="just" eaLnBrk="1" hangingPunct="1"/>
            <a:r>
              <a:rPr lang="en-US" altLang="fr-FR" sz="1800" b="1" u="none"/>
              <a:t>he said at paragraph 39 and 40 of his judgment:</a:t>
            </a:r>
          </a:p>
          <a:p>
            <a:pPr algn="just" eaLnBrk="1" hangingPunct="1"/>
            <a:endParaRPr lang="en-US" altLang="fr-FR" sz="1800" b="1" u="none"/>
          </a:p>
          <a:p>
            <a:pPr algn="just" eaLnBrk="1" hangingPunct="1"/>
            <a:r>
              <a:rPr lang="en-US" altLang="fr-FR" sz="1800" b="1" u="none"/>
              <a:t>39	</a:t>
            </a:r>
            <a:r>
              <a:rPr lang="en-US" altLang="fr-FR" sz="1800" b="1" u="none">
                <a:solidFill>
                  <a:srgbClr val="FF0000"/>
                </a:solidFill>
              </a:rPr>
              <a:t>The particular interest asserted is in effect the right to hinder competition by:-</a:t>
            </a:r>
          </a:p>
          <a:p>
            <a:pPr algn="just" eaLnBrk="1" hangingPunct="1"/>
            <a:r>
              <a:rPr lang="en-US" altLang="fr-FR" sz="1800" b="1" u="none">
                <a:solidFill>
                  <a:srgbClr val="FF0000"/>
                </a:solidFill>
              </a:rPr>
              <a:t>	(1)	preventing others from using agricultural land for asphalt plants; and,  </a:t>
            </a:r>
          </a:p>
          <a:p>
            <a:pPr algn="just" eaLnBrk="1" hangingPunct="1"/>
            <a:r>
              <a:rPr lang="en-US" altLang="fr-FR" sz="1800" b="1" u="none">
                <a:solidFill>
                  <a:srgbClr val="FF0000"/>
                </a:solidFill>
              </a:rPr>
              <a:t>	(2)	compelling others to operate from industrial sites (as the Applicants decided to do) and incur the rentals and overheads to which the Applicants have subjected themselves as a result of their free decision.</a:t>
            </a:r>
          </a:p>
          <a:p>
            <a:pPr algn="just" eaLnBrk="1" hangingPunct="1"/>
            <a:endParaRPr lang="en-US" altLang="fr-FR" sz="1800" b="1" u="none">
              <a:solidFill>
                <a:srgbClr val="FF0000"/>
              </a:solidFill>
            </a:endParaRPr>
          </a:p>
          <a:p>
            <a:pPr algn="just" eaLnBrk="1" hangingPunct="1"/>
            <a:r>
              <a:rPr lang="en-US" altLang="fr-FR" sz="1800" b="1" u="none">
                <a:solidFill>
                  <a:srgbClr val="FF0000"/>
                </a:solidFill>
              </a:rPr>
              <a:t>40.	To put it bluntly, the Applicants’ grievance is that, by the Director’s decision, persons occupying the relevant lots may conceivably be able in the short term to produce asphalt more cheaply than the Applicants.”</a:t>
            </a:r>
          </a:p>
          <a:p>
            <a:pPr algn="just" eaLnBrk="1" hangingPunct="1"/>
            <a:endParaRPr lang="en-US" altLang="fr-FR" sz="1800" b="1" u="none">
              <a:solidFill>
                <a:srgbClr val="FF0000"/>
              </a:solidFill>
            </a:endParaRPr>
          </a:p>
          <a:p>
            <a:pPr algn="just" eaLnBrk="1" hangingPunct="1"/>
            <a:endParaRPr lang="en-US" altLang="fr-FR" sz="1800" b="1" u="none"/>
          </a:p>
          <a:p>
            <a:pPr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7564163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3AC04243-3A02-4226-930C-818E633BF9E2}" type="slidenum">
              <a:rPr lang="fr-FR" altLang="fr-FR" sz="1400" u="none" smtClean="0"/>
              <a:pPr eaLnBrk="1" hangingPunct="1"/>
              <a:t>52</a:t>
            </a:fld>
            <a:endParaRPr lang="fr-FR" altLang="fr-FR" sz="1400" u="none" smtClean="0"/>
          </a:p>
        </p:txBody>
      </p:sp>
      <p:sp>
        <p:nvSpPr>
          <p:cNvPr id="106499" name="Rectangle 2"/>
          <p:cNvSpPr>
            <a:spLocks noGrp="1" noChangeArrowheads="1"/>
          </p:cNvSpPr>
          <p:nvPr>
            <p:ph type="title"/>
          </p:nvPr>
        </p:nvSpPr>
        <p:spPr>
          <a:xfrm>
            <a:off x="2413000" y="-100013"/>
            <a:ext cx="9144000" cy="1143001"/>
          </a:xfrm>
        </p:spPr>
        <p:txBody>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a:t>
            </a:r>
          </a:p>
        </p:txBody>
      </p:sp>
      <p:sp>
        <p:nvSpPr>
          <p:cNvPr id="106500"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a:t>
            </a:r>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6501" name="Text Box 4"/>
          <p:cNvSpPr txBox="1">
            <a:spLocks noChangeArrowheads="1"/>
          </p:cNvSpPr>
          <p:nvPr/>
        </p:nvSpPr>
        <p:spPr bwMode="auto">
          <a:xfrm>
            <a:off x="303213" y="1844675"/>
            <a:ext cx="84455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solidFill>
                  <a:srgbClr val="FF0000"/>
                </a:solidFill>
              </a:rPr>
              <a:t>Reyes J considered that the applicants’ choice to use industrial land was one made of their own volition and nothing had prevented them in the past and nothing prevents them now or in the future from themselves leasing agricultural land and applying for waivers similar to those which had been granted by the Director in the present instance</a:t>
            </a:r>
            <a:r>
              <a:rPr lang="en-US" altLang="fr-FR" sz="1800" b="1" u="none"/>
              <a:t>.  </a:t>
            </a:r>
          </a:p>
          <a:p>
            <a:pPr algn="just" eaLnBrk="1" hangingPunct="1"/>
            <a:endParaRPr lang="en-US" altLang="fr-FR" sz="1800" b="1" u="none"/>
          </a:p>
          <a:p>
            <a:pPr algn="just" eaLnBrk="1" hangingPunct="1"/>
            <a:r>
              <a:rPr lang="en-US" altLang="fr-FR" sz="1800" b="1" u="none"/>
              <a:t>As the judge indicated, the decision to use land subject to short term waivers is a commercial choice with inherent risks.  </a:t>
            </a:r>
          </a:p>
          <a:p>
            <a:pPr algn="just" eaLnBrk="1" hangingPunct="1"/>
            <a:endParaRPr lang="en-US" altLang="fr-FR" sz="1800" b="1" u="none"/>
          </a:p>
          <a:p>
            <a:pPr algn="just" eaLnBrk="1" hangingPunct="1"/>
            <a:r>
              <a:rPr lang="en-US" altLang="fr-FR" sz="1800" b="1" u="none"/>
              <a:t>In short, the judge considered that the applicants had not made out an arguable case on locus.  He considered that they were not directly affected by the decision which was sought to be impugned.</a:t>
            </a:r>
          </a:p>
          <a:p>
            <a:pPr algn="just"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145030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40409559-5AB2-4CE5-B550-E414629AED25}" type="slidenum">
              <a:rPr lang="fr-FR" altLang="fr-FR" sz="1400" u="none" smtClean="0"/>
              <a:pPr eaLnBrk="1" hangingPunct="1"/>
              <a:t>53</a:t>
            </a:fld>
            <a:endParaRPr lang="fr-FR" altLang="fr-FR" sz="1400" u="none" smtClean="0"/>
          </a:p>
        </p:txBody>
      </p:sp>
      <p:sp>
        <p:nvSpPr>
          <p:cNvPr id="107523" name="Rectangle 2"/>
          <p:cNvSpPr>
            <a:spLocks noGrp="1" noChangeArrowheads="1"/>
          </p:cNvSpPr>
          <p:nvPr>
            <p:ph type="title"/>
          </p:nvPr>
        </p:nvSpPr>
        <p:spPr>
          <a:xfrm>
            <a:off x="2411413" y="-161925"/>
            <a:ext cx="9144000" cy="1143000"/>
          </a:xfrm>
        </p:spPr>
        <p:txBody>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a:t>
            </a:r>
          </a:p>
        </p:txBody>
      </p:sp>
      <p:sp>
        <p:nvSpPr>
          <p:cNvPr id="107524" name="Text Box 3"/>
          <p:cNvSpPr txBox="1">
            <a:spLocks noChangeArrowheads="1"/>
          </p:cNvSpPr>
          <p:nvPr/>
        </p:nvSpPr>
        <p:spPr bwMode="auto">
          <a:xfrm>
            <a:off x="376238" y="6310313"/>
            <a:ext cx="85169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fr-FR" altLang="fr-FR" sz="1200" b="1" u="none"/>
              <a:t>H</a:t>
            </a:r>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7525" name="Text Box 4"/>
          <p:cNvSpPr txBox="1">
            <a:spLocks noChangeArrowheads="1"/>
          </p:cNvSpPr>
          <p:nvPr/>
        </p:nvSpPr>
        <p:spPr bwMode="auto">
          <a:xfrm>
            <a:off x="323850" y="1125538"/>
            <a:ext cx="8588375" cy="585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20.	</a:t>
            </a:r>
            <a:r>
              <a:rPr lang="en-US" altLang="fr-FR" sz="1800" b="1" u="none">
                <a:solidFill>
                  <a:srgbClr val="FF0000"/>
                </a:solidFill>
              </a:rPr>
              <a:t>In June 2006 that the applicants became aware that the construction of the asphalt plant on the subject Lots had begun and on 6 July 2006 the applicants’ solicitors wrote to those who they considered were the operators of the asphalt production facilities on the subject Lots</a:t>
            </a:r>
            <a:r>
              <a:rPr lang="en-US" altLang="fr-FR" sz="1800" b="1" u="none"/>
              <a:t>:</a:t>
            </a:r>
          </a:p>
          <a:p>
            <a:pPr algn="just" eaLnBrk="1" hangingPunct="1"/>
            <a:endParaRPr lang="en-US" altLang="fr-FR" sz="1800" b="1" u="none"/>
          </a:p>
          <a:p>
            <a:pPr algn="just" eaLnBrk="1" hangingPunct="1"/>
            <a:r>
              <a:rPr lang="en-US" altLang="fr-FR" sz="1800" b="1" u="none"/>
              <a:t>“In this connection, our clients have on 24 February 2006 applied for leave to apply for Judicial Review against the Lands Department’s decision to grant the Waiver, on the ground, inter-alia, that the decision is against the planning intention for the area concerned and is unlawful.  </a:t>
            </a:r>
            <a:r>
              <a:rPr lang="en-US" altLang="fr-FR" sz="1800" b="1" u="none">
                <a:solidFill>
                  <a:srgbClr val="FF0000"/>
                </a:solidFill>
              </a:rPr>
              <a:t>We are presently listing the case for hearing in Court.  In view of your recent mobilization, we are instructed to put you on notice of the pending Judicial Review application/proceedings and that you proceed at your own risk.  In the event that our clients are successful in the proceedings against the Director of Lands, your right to operate an asphalt plant on the Site will be affected and we suggest that you suspend erection works pending the resolution of the matter.”</a:t>
            </a:r>
          </a:p>
          <a:p>
            <a:pPr algn="just" eaLnBrk="1" hangingPunct="1"/>
            <a:r>
              <a:rPr lang="en-US" altLang="fr-FR" sz="1800" b="1" u="none"/>
              <a:t>21.	It hardly needs to be said that </a:t>
            </a:r>
            <a:r>
              <a:rPr lang="en-US" altLang="fr-FR" sz="1800" b="1" u="none">
                <a:solidFill>
                  <a:srgbClr val="FF0000"/>
                </a:solidFill>
              </a:rPr>
              <a:t>markedly absent from that letter is any reference to the fact that the application for judicial review had been refused</a:t>
            </a:r>
            <a:r>
              <a:rPr lang="en-US" altLang="fr-FR" sz="1800" b="1" u="none"/>
              <a:t> and that as things stood at that time the applicants were not pursuing any appeal with any vigour.</a:t>
            </a:r>
          </a:p>
          <a:p>
            <a:pPr algn="just"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732661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fld id="{9D33E29D-EE5A-4CF4-AC1C-C3CE22B35E7F}" type="slidenum">
              <a:rPr lang="fr-FR" altLang="fr-FR" sz="1400" u="none" smtClean="0"/>
              <a:pPr eaLnBrk="1" hangingPunct="1"/>
              <a:t>54</a:t>
            </a:fld>
            <a:endParaRPr lang="fr-FR" altLang="fr-FR" sz="1400" u="none" smtClean="0"/>
          </a:p>
        </p:txBody>
      </p:sp>
      <p:sp>
        <p:nvSpPr>
          <p:cNvPr id="108547" name="Rectangle 2"/>
          <p:cNvSpPr>
            <a:spLocks noGrp="1" noChangeArrowheads="1"/>
          </p:cNvSpPr>
          <p:nvPr>
            <p:ph type="title"/>
          </p:nvPr>
        </p:nvSpPr>
        <p:spPr>
          <a:xfrm>
            <a:off x="2413000" y="125413"/>
            <a:ext cx="9144000" cy="1143000"/>
          </a:xfrm>
        </p:spPr>
        <p:txBody>
          <a:bodyPr>
            <a:normAutofit fontScale="90000"/>
          </a:bodyPr>
          <a:lstStyle/>
          <a:p>
            <a:r>
              <a:rPr lang="fr-FR" altLang="fr-FR" sz="3200" b="1" smtClean="0">
                <a:solidFill>
                  <a:srgbClr val="C12719"/>
                </a:solidFill>
                <a:ea typeface="ＭＳ Ｐゴシック" pitchFamily="34" charset="-128"/>
              </a:rPr>
              <a:t>Preventing entry </a:t>
            </a:r>
            <a:br>
              <a:rPr lang="fr-FR" altLang="fr-FR" sz="3200" b="1" smtClean="0">
                <a:solidFill>
                  <a:srgbClr val="C12719"/>
                </a:solidFill>
                <a:ea typeface="ＭＳ Ｐゴシック" pitchFamily="34" charset="-128"/>
              </a:rPr>
            </a:br>
            <a:r>
              <a:rPr lang="fr-FR" altLang="fr-FR" sz="3200" b="1" smtClean="0">
                <a:solidFill>
                  <a:srgbClr val="C12719"/>
                </a:solidFill>
                <a:ea typeface="ＭＳ Ｐゴシック" pitchFamily="34" charset="-128"/>
              </a:rPr>
              <a:t>in the asphalt market</a:t>
            </a:r>
            <a:r>
              <a:rPr lang="fr-FR" altLang="fr-FR" sz="3200" b="1" smtClean="0">
                <a:solidFill>
                  <a:srgbClr val="FF0000"/>
                </a:solidFill>
                <a:ea typeface="ＭＳ Ｐゴシック" pitchFamily="34" charset="-128"/>
              </a:rPr>
              <a:t> </a:t>
            </a:r>
            <a:br>
              <a:rPr lang="fr-FR" altLang="fr-FR" sz="3200" b="1" smtClean="0">
                <a:solidFill>
                  <a:srgbClr val="FF0000"/>
                </a:solidFill>
                <a:ea typeface="ＭＳ Ｐゴシック" pitchFamily="34" charset="-128"/>
              </a:rPr>
            </a:br>
            <a:endParaRPr lang="fr-FR" altLang="fr-FR" sz="3200" b="1" smtClean="0">
              <a:solidFill>
                <a:srgbClr val="FF0000"/>
              </a:solidFill>
              <a:ea typeface="ＭＳ Ｐゴシック" pitchFamily="34" charset="-128"/>
            </a:endParaRPr>
          </a:p>
        </p:txBody>
      </p:sp>
      <p:sp>
        <p:nvSpPr>
          <p:cNvPr id="108548" name="Text Box 3"/>
          <p:cNvSpPr txBox="1">
            <a:spLocks noChangeArrowheads="1"/>
          </p:cNvSpPr>
          <p:nvPr/>
        </p:nvSpPr>
        <p:spPr bwMode="auto">
          <a:xfrm>
            <a:off x="376238" y="6310313"/>
            <a:ext cx="851693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eaLnBrk="1" hangingPunct="1"/>
            <a:r>
              <a:rPr lang="en-US" altLang="fr-FR" sz="1200" b="1" u="none"/>
              <a:t>HIGH COURT OF THE HONG KONG SPECIAL ADMINISTRATIVE REGION COURT OF APPEAL CIVIL APPEAL NO. 163 OF 2006, ANDERSON ASPHALT LIMTIED v THE LANDS DEPARTMENT, 27 February 2008</a:t>
            </a:r>
          </a:p>
          <a:p>
            <a:pPr eaLnBrk="1" hangingPunct="1"/>
            <a:endParaRPr lang="en-US" altLang="fr-FR" sz="1200" b="1" u="none"/>
          </a:p>
          <a:p>
            <a:pPr eaLnBrk="1" hangingPunct="1"/>
            <a:endParaRPr lang="fr-FR" altLang="fr-FR" sz="1200" b="1" u="none"/>
          </a:p>
          <a:p>
            <a:pPr eaLnBrk="1" hangingPunct="1"/>
            <a:endParaRPr lang="fr-FR" altLang="fr-FR" sz="1800" u="none"/>
          </a:p>
          <a:p>
            <a:pPr eaLnBrk="1" hangingPunct="1"/>
            <a:endParaRPr lang="fr-FR" altLang="fr-FR" sz="1800" u="none"/>
          </a:p>
        </p:txBody>
      </p:sp>
      <p:sp>
        <p:nvSpPr>
          <p:cNvPr id="108549" name="Text Box 4"/>
          <p:cNvSpPr txBox="1">
            <a:spLocks noChangeArrowheads="1"/>
          </p:cNvSpPr>
          <p:nvPr/>
        </p:nvSpPr>
        <p:spPr bwMode="auto">
          <a:xfrm>
            <a:off x="447675" y="2133600"/>
            <a:ext cx="8372475"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u="sng">
                <a:solidFill>
                  <a:schemeClr val="tx1"/>
                </a:solidFill>
                <a:latin typeface="Arial" pitchFamily="34" charset="0"/>
                <a:ea typeface="ＭＳ Ｐゴシック" pitchFamily="34" charset="-128"/>
              </a:defRPr>
            </a:lvl1pPr>
            <a:lvl2pPr marL="742950" indent="-285750" eaLnBrk="0" hangingPunct="0">
              <a:defRPr sz="3600" u="sng">
                <a:solidFill>
                  <a:schemeClr val="tx1"/>
                </a:solidFill>
                <a:latin typeface="Arial" pitchFamily="34" charset="0"/>
                <a:ea typeface="ＭＳ Ｐゴシック" pitchFamily="34" charset="-128"/>
              </a:defRPr>
            </a:lvl2pPr>
            <a:lvl3pPr marL="1143000" indent="-228600" eaLnBrk="0" hangingPunct="0">
              <a:defRPr sz="3600" u="sng">
                <a:solidFill>
                  <a:schemeClr val="tx1"/>
                </a:solidFill>
                <a:latin typeface="Arial" pitchFamily="34" charset="0"/>
                <a:ea typeface="ＭＳ Ｐゴシック" pitchFamily="34" charset="-128"/>
              </a:defRPr>
            </a:lvl3pPr>
            <a:lvl4pPr marL="1600200" indent="-228600" eaLnBrk="0" hangingPunct="0">
              <a:defRPr sz="3600" u="sng">
                <a:solidFill>
                  <a:schemeClr val="tx1"/>
                </a:solidFill>
                <a:latin typeface="Arial" pitchFamily="34" charset="0"/>
                <a:ea typeface="ＭＳ Ｐゴシック" pitchFamily="34" charset="-128"/>
              </a:defRPr>
            </a:lvl4pPr>
            <a:lvl5pPr marL="2057400" indent="-228600" eaLnBrk="0" hangingPunct="0">
              <a:defRPr sz="3600" u="sng">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600" u="sng">
                <a:solidFill>
                  <a:schemeClr val="tx1"/>
                </a:solidFill>
                <a:latin typeface="Arial" pitchFamily="34" charset="0"/>
                <a:ea typeface="ＭＳ Ｐゴシック" pitchFamily="34" charset="-128"/>
              </a:defRPr>
            </a:lvl9pPr>
          </a:lstStyle>
          <a:p>
            <a:pPr algn="just" eaLnBrk="1" hangingPunct="1"/>
            <a:r>
              <a:rPr lang="en-US" altLang="fr-FR" sz="1800" b="1" u="none"/>
              <a:t>The applicants can themselves occupy other land were they to obtain waivers. </a:t>
            </a:r>
          </a:p>
          <a:p>
            <a:pPr algn="just" eaLnBrk="1" hangingPunct="1"/>
            <a:endParaRPr lang="en-US" altLang="fr-FR" sz="1800" b="1" u="none"/>
          </a:p>
          <a:p>
            <a:pPr algn="just" eaLnBrk="1" hangingPunct="1"/>
            <a:r>
              <a:rPr lang="en-US" altLang="fr-FR" sz="1800" b="1" u="none"/>
              <a:t>No doubt they are not prepared to take the commercial risk of any such waivers being terminated. </a:t>
            </a:r>
          </a:p>
          <a:p>
            <a:pPr algn="just" eaLnBrk="1" hangingPunct="1"/>
            <a:endParaRPr lang="en-US" altLang="fr-FR" sz="1800" b="1" u="none"/>
          </a:p>
          <a:p>
            <a:pPr algn="just" eaLnBrk="1" hangingPunct="1"/>
            <a:r>
              <a:rPr lang="en-US" altLang="fr-FR" sz="1800" b="1" u="none"/>
              <a:t> But </a:t>
            </a:r>
            <a:r>
              <a:rPr lang="en-US" altLang="fr-FR" sz="1800" b="1" u="none">
                <a:solidFill>
                  <a:srgbClr val="FF0000"/>
                </a:solidFill>
              </a:rPr>
              <a:t>the fact that land can be occupied on different bases with different rents does not give those, who no doubt want to maintain their monopoly of being the only providers of asphalt in Hong Kong, the right to judicial review.</a:t>
            </a:r>
          </a:p>
          <a:p>
            <a:pPr algn="just" eaLnBrk="1" hangingPunct="1"/>
            <a:endParaRPr lang="en-US" altLang="fr-FR" sz="1800" b="1" u="none">
              <a:solidFill>
                <a:srgbClr val="FF0000"/>
              </a:solidFill>
            </a:endParaRPr>
          </a:p>
          <a:p>
            <a:pPr algn="just" eaLnBrk="1" hangingPunct="1"/>
            <a:endParaRPr lang="en-US" altLang="fr-FR" sz="1800" b="1" u="none">
              <a:solidFill>
                <a:srgbClr val="FF0000"/>
              </a:solidFill>
            </a:endParaRPr>
          </a:p>
          <a:p>
            <a:pPr algn="just" eaLnBrk="1" hangingPunct="1"/>
            <a:endParaRPr lang="fr-FR" altLang="fr-FR" sz="1800" b="1" u="none"/>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554729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b="1" dirty="0" smtClean="0">
                <a:solidFill>
                  <a:srgbClr val="FF0000"/>
                </a:solidFill>
                <a:latin typeface="Arial" pitchFamily="34" charset="0"/>
                <a:cs typeface="Arial" pitchFamily="34" charset="0"/>
              </a:rPr>
              <a:t>Damages </a:t>
            </a:r>
            <a:r>
              <a:rPr lang="fr-FR" b="1" dirty="0" err="1" smtClean="0">
                <a:solidFill>
                  <a:srgbClr val="FF0000"/>
                </a:solidFill>
                <a:latin typeface="Arial" pitchFamily="34" charset="0"/>
                <a:cs typeface="Arial" pitchFamily="34" charset="0"/>
              </a:rPr>
              <a:t>from</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3366952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fr-FR" sz="3200" b="1" dirty="0" err="1" smtClean="0">
                <a:solidFill>
                  <a:srgbClr val="C00000"/>
                </a:solidFill>
                <a:latin typeface="Arial" pitchFamily="34" charset="0"/>
                <a:cs typeface="Arial" pitchFamily="34" charset="0"/>
              </a:rPr>
              <a:t>Potential</a:t>
            </a:r>
            <a:r>
              <a:rPr lang="fr-FR" sz="3200" b="1" dirty="0" smtClean="0">
                <a:solidFill>
                  <a:srgbClr val="C00000"/>
                </a:solidFill>
                <a:latin typeface="Arial" pitchFamily="34" charset="0"/>
                <a:cs typeface="Arial" pitchFamily="34" charset="0"/>
              </a:rPr>
              <a:t> damages </a:t>
            </a:r>
            <a:r>
              <a:rPr lang="fr-FR" sz="3200" b="1" dirty="0" err="1" smtClean="0">
                <a:solidFill>
                  <a:srgbClr val="C00000"/>
                </a:solidFill>
                <a:latin typeface="Arial" pitchFamily="34" charset="0"/>
                <a:cs typeface="Arial" pitchFamily="34" charset="0"/>
              </a:rPr>
              <a:t>caused</a:t>
            </a:r>
            <a:r>
              <a:rPr lang="fr-FR" sz="3200" b="1" dirty="0" smtClean="0">
                <a:solidFill>
                  <a:srgbClr val="C00000"/>
                </a:solidFill>
                <a:latin typeface="Arial" pitchFamily="34" charset="0"/>
                <a:cs typeface="Arial" pitchFamily="34" charset="0"/>
              </a:rPr>
              <a:t> by a cartel</a:t>
            </a:r>
            <a:endParaRPr lang="fr-FR" b="1" dirty="0" smtClean="0">
              <a:solidFill>
                <a:srgbClr val="C00000"/>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A8CC796A-2425-4685-9384-9EDE741A9CEC}" type="slidenum">
              <a:rPr lang="fr-FR"/>
              <a:pPr>
                <a:defRPr/>
              </a:pPr>
              <a:t>56</a:t>
            </a:fld>
            <a:endParaRPr lang="fr-F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063" y="1500188"/>
            <a:ext cx="7421562" cy="5305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Oval 1"/>
          <p:cNvSpPr/>
          <p:nvPr/>
        </p:nvSpPr>
        <p:spPr>
          <a:xfrm>
            <a:off x="1259632" y="4077072"/>
            <a:ext cx="1944216" cy="79208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val 6"/>
          <p:cNvSpPr/>
          <p:nvPr/>
        </p:nvSpPr>
        <p:spPr>
          <a:xfrm>
            <a:off x="1763688" y="1916832"/>
            <a:ext cx="3456384" cy="79208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val 7"/>
          <p:cNvSpPr/>
          <p:nvPr/>
        </p:nvSpPr>
        <p:spPr>
          <a:xfrm>
            <a:off x="3203848" y="5517232"/>
            <a:ext cx="1944216" cy="79208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val 3"/>
          <p:cNvSpPr/>
          <p:nvPr/>
        </p:nvSpPr>
        <p:spPr>
          <a:xfrm>
            <a:off x="3203848" y="3429000"/>
            <a:ext cx="1944216" cy="20882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Oval 9"/>
          <p:cNvSpPr/>
          <p:nvPr/>
        </p:nvSpPr>
        <p:spPr>
          <a:xfrm>
            <a:off x="4932040" y="2960948"/>
            <a:ext cx="3096344" cy="10441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Oval 10"/>
          <p:cNvSpPr/>
          <p:nvPr/>
        </p:nvSpPr>
        <p:spPr>
          <a:xfrm>
            <a:off x="1244289" y="5517232"/>
            <a:ext cx="1944216" cy="79208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val 11"/>
          <p:cNvSpPr/>
          <p:nvPr/>
        </p:nvSpPr>
        <p:spPr>
          <a:xfrm>
            <a:off x="5400092" y="3645024"/>
            <a:ext cx="2628292" cy="1195237"/>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Oval 12"/>
          <p:cNvSpPr/>
          <p:nvPr/>
        </p:nvSpPr>
        <p:spPr>
          <a:xfrm>
            <a:off x="5406694" y="5495737"/>
            <a:ext cx="2628292" cy="79208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877043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413792"/>
            <a:ext cx="9144000" cy="1143000"/>
          </a:xfrm>
        </p:spPr>
        <p:txBody>
          <a:bodyPr>
            <a:normAutofit fontScale="90000"/>
          </a:bodyPr>
          <a:lstStyle/>
          <a:p>
            <a:pPr eaLnBrk="1" hangingPunct="1"/>
            <a:r>
              <a:rPr lang="en-US" sz="3200" b="1" dirty="0" smtClean="0">
                <a:solidFill>
                  <a:srgbClr val="C00000"/>
                </a:solidFill>
                <a:latin typeface="Arial" pitchFamily="34" charset="0"/>
                <a:cs typeface="Arial" pitchFamily="34" charset="0"/>
              </a:rPr>
              <a:t>The issue of compensation of antitrust damage</a:t>
            </a:r>
            <a:br>
              <a:rPr lang="en-US" sz="3200" b="1" dirty="0" smtClean="0">
                <a:solidFill>
                  <a:srgbClr val="C00000"/>
                </a:solidFill>
                <a:latin typeface="Arial" pitchFamily="34" charset="0"/>
                <a:cs typeface="Arial" pitchFamily="34" charset="0"/>
              </a:rPr>
            </a:br>
            <a:r>
              <a:rPr lang="en-US" sz="3200" b="1" dirty="0" smtClean="0">
                <a:solidFill>
                  <a:srgbClr val="C00000"/>
                </a:solidFill>
                <a:latin typeface="Arial" pitchFamily="34" charset="0"/>
                <a:cs typeface="Arial" pitchFamily="34" charset="0"/>
              </a:rPr>
              <a:t>must be related to the </a:t>
            </a:r>
            <a:br>
              <a:rPr lang="en-US" sz="3200" b="1" dirty="0" smtClean="0">
                <a:solidFill>
                  <a:srgbClr val="C00000"/>
                </a:solidFill>
                <a:latin typeface="Arial" pitchFamily="34" charset="0"/>
                <a:cs typeface="Arial" pitchFamily="34" charset="0"/>
              </a:rPr>
            </a:br>
            <a:r>
              <a:rPr lang="en-US" sz="3200" b="1" dirty="0" smtClean="0">
                <a:solidFill>
                  <a:srgbClr val="C00000"/>
                </a:solidFill>
                <a:latin typeface="Arial" pitchFamily="34" charset="0"/>
                <a:cs typeface="Arial" pitchFamily="34" charset="0"/>
              </a:rPr>
              <a:t>general principles of civil law </a:t>
            </a:r>
            <a:br>
              <a:rPr lang="en-US" sz="3200" b="1" dirty="0" smtClean="0">
                <a:solidFill>
                  <a:srgbClr val="C00000"/>
                </a:solidFill>
                <a:latin typeface="Arial" pitchFamily="34" charset="0"/>
                <a:cs typeface="Arial" pitchFamily="34" charset="0"/>
              </a:rPr>
            </a:br>
            <a:endParaRPr lang="fr-FR" sz="3200" b="1" dirty="0" smtClean="0">
              <a:solidFill>
                <a:srgbClr val="C00000"/>
              </a:solidFill>
              <a:latin typeface="Arial" pitchFamily="34" charset="0"/>
              <a:cs typeface="Arial" pitchFamily="34" charset="0"/>
            </a:endParaRPr>
          </a:p>
        </p:txBody>
      </p:sp>
      <p:sp>
        <p:nvSpPr>
          <p:cNvPr id="14339" name="TextBox 2"/>
          <p:cNvSpPr txBox="1">
            <a:spLocks noChangeArrowheads="1"/>
          </p:cNvSpPr>
          <p:nvPr/>
        </p:nvSpPr>
        <p:spPr bwMode="auto">
          <a:xfrm>
            <a:off x="428625" y="1785938"/>
            <a:ext cx="8286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atin typeface="Calibri" pitchFamily="34" charset="0"/>
            </a:endParaRPr>
          </a:p>
        </p:txBody>
      </p:sp>
      <p:sp>
        <p:nvSpPr>
          <p:cNvPr id="5" name="Slide Number Placeholder 4"/>
          <p:cNvSpPr>
            <a:spLocks noGrp="1"/>
          </p:cNvSpPr>
          <p:nvPr>
            <p:ph type="sldNum" sz="quarter" idx="12"/>
          </p:nvPr>
        </p:nvSpPr>
        <p:spPr/>
        <p:txBody>
          <a:bodyPr/>
          <a:lstStyle/>
          <a:p>
            <a:pPr>
              <a:defRPr/>
            </a:pPr>
            <a:fld id="{53290909-9591-47FE-A227-A351D8D759B0}" type="slidenum">
              <a:rPr lang="fr-FR"/>
              <a:pPr>
                <a:defRPr/>
              </a:pPr>
              <a:t>57</a:t>
            </a:fld>
            <a:endParaRPr lang="fr-FR"/>
          </a:p>
        </p:txBody>
      </p:sp>
      <p:sp>
        <p:nvSpPr>
          <p:cNvPr id="2" name="TextBox 1"/>
          <p:cNvSpPr txBox="1"/>
          <p:nvPr/>
        </p:nvSpPr>
        <p:spPr>
          <a:xfrm>
            <a:off x="428625" y="1916832"/>
            <a:ext cx="8535863" cy="5355312"/>
          </a:xfrm>
          <a:prstGeom prst="rect">
            <a:avLst/>
          </a:prstGeom>
          <a:noFill/>
        </p:spPr>
        <p:txBody>
          <a:bodyPr wrap="square" rtlCol="0">
            <a:spAutoFit/>
          </a:bodyPr>
          <a:lstStyle/>
          <a:p>
            <a:pPr algn="just"/>
            <a:r>
              <a:rPr lang="fr-FR" dirty="0" smtClean="0">
                <a:latin typeface="Arial" panose="020B0604020202020204" pitchFamily="34" charset="0"/>
                <a:cs typeface="Arial" panose="020B0604020202020204" pitchFamily="34" charset="0"/>
              </a:rPr>
              <a:t>Are </a:t>
            </a:r>
            <a:r>
              <a:rPr lang="fr-FR" dirty="0" err="1" smtClean="0">
                <a:latin typeface="Arial" panose="020B0604020202020204" pitchFamily="34" charset="0"/>
                <a:cs typeface="Arial" panose="020B0604020202020204" pitchFamily="34" charset="0"/>
              </a:rPr>
              <a:t>there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principles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such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 no </a:t>
            </a:r>
            <a:r>
              <a:rPr lang="fr-FR" dirty="0" err="1" smtClean="0">
                <a:latin typeface="Arial" panose="020B0604020202020204" pitchFamily="34" charset="0"/>
                <a:cs typeface="Arial" panose="020B0604020202020204" pitchFamily="34" charset="0"/>
              </a:rPr>
              <a:t>enrichment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without</a:t>
            </a:r>
            <a:r>
              <a:rPr lang="fr-FR" dirty="0" smtClean="0">
                <a:latin typeface="Arial" panose="020B0604020202020204" pitchFamily="34" charset="0"/>
                <a:cs typeface="Arial" panose="020B0604020202020204" pitchFamily="34" charset="0"/>
              </a:rPr>
              <a:t> a cause » or « no double </a:t>
            </a:r>
            <a:r>
              <a:rPr lang="fr-FR" dirty="0" err="1" smtClean="0">
                <a:latin typeface="Arial" panose="020B0604020202020204" pitchFamily="34" charset="0"/>
                <a:cs typeface="Arial" panose="020B0604020202020204" pitchFamily="34" charset="0"/>
              </a:rPr>
              <a:t>jeopardy</a:t>
            </a:r>
            <a:r>
              <a:rPr lang="fr-FR" dirty="0" smtClean="0">
                <a:latin typeface="Arial" panose="020B0604020202020204" pitchFamily="34" charset="0"/>
                <a:cs typeface="Arial" panose="020B0604020202020204" pitchFamily="34" charset="0"/>
              </a:rPr>
              <a:t> » ?</a:t>
            </a:r>
          </a:p>
          <a:p>
            <a:pPr algn="just"/>
            <a:endParaRPr lang="fr-FR"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Can </a:t>
            </a:r>
            <a:r>
              <a:rPr lang="fr-FR" dirty="0" err="1" smtClean="0">
                <a:latin typeface="Arial" panose="020B0604020202020204" pitchFamily="34" charset="0"/>
                <a:cs typeface="Arial" panose="020B0604020202020204" pitchFamily="34" charset="0"/>
              </a:rPr>
              <a:t>there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a:t>
            </a:r>
            <a:r>
              <a:rPr lang="fr-FR" dirty="0" smtClean="0">
                <a:latin typeface="Arial" panose="020B0604020202020204" pitchFamily="34" charset="0"/>
                <a:cs typeface="Arial" panose="020B0604020202020204" pitchFamily="34" charset="0"/>
              </a:rPr>
              <a:t> « punitive damages » or must the </a:t>
            </a:r>
            <a:r>
              <a:rPr lang="fr-FR" dirty="0" err="1" smtClean="0">
                <a:latin typeface="Arial" panose="020B0604020202020204" pitchFamily="34" charset="0"/>
                <a:cs typeface="Arial" panose="020B0604020202020204" pitchFamily="34" charset="0"/>
              </a:rPr>
              <a:t>harm</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exactly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compensated</a:t>
            </a:r>
            <a:endParaRPr lang="fr-FR" dirty="0" smtClean="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Can the « indirect » </a:t>
            </a:r>
            <a:r>
              <a:rPr lang="fr-FR" dirty="0" err="1" smtClean="0">
                <a:latin typeface="Arial" panose="020B0604020202020204" pitchFamily="34" charset="0"/>
                <a:cs typeface="Arial" panose="020B0604020202020204" pitchFamily="34" charset="0"/>
              </a:rPr>
              <a:t>harm</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compensated</a:t>
            </a:r>
            <a:r>
              <a:rPr lang="fr-FR" dirty="0" smtClean="0">
                <a:latin typeface="Arial" panose="020B0604020202020204" pitchFamily="34" charset="0"/>
                <a:cs typeface="Arial" panose="020B0604020202020204" pitchFamily="34" charset="0"/>
              </a:rPr>
              <a:t> ?</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Must the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authority</a:t>
            </a:r>
            <a:r>
              <a:rPr lang="fr-FR" dirty="0" smtClean="0">
                <a:latin typeface="Arial" panose="020B0604020202020204" pitchFamily="34" charset="0"/>
                <a:cs typeface="Arial" panose="020B0604020202020204" pitchFamily="34" charset="0"/>
              </a:rPr>
              <a:t> « </a:t>
            </a:r>
            <a:r>
              <a:rPr lang="fr-FR" dirty="0" err="1" smtClean="0">
                <a:latin typeface="Arial" panose="020B0604020202020204" pitchFamily="34" charset="0"/>
                <a:cs typeface="Arial" panose="020B0604020202020204" pitchFamily="34" charset="0"/>
              </a:rPr>
              <a:t>assess</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anticompetitive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harm</a:t>
            </a:r>
            <a:r>
              <a:rPr lang="fr-FR" dirty="0" smtClean="0">
                <a:latin typeface="Arial" panose="020B0604020202020204" pitchFamily="34" charset="0"/>
                <a:cs typeface="Arial" panose="020B0604020202020204" pitchFamily="34" charset="0"/>
              </a:rPr>
              <a:t> » ?</a:t>
            </a:r>
          </a:p>
          <a:p>
            <a:pPr algn="just"/>
            <a:endParaRPr lang="fr-FR" dirty="0" smtClean="0">
              <a:latin typeface="Arial" panose="020B0604020202020204" pitchFamily="34" charset="0"/>
              <a:cs typeface="Arial" panose="020B0604020202020204" pitchFamily="34" charset="0"/>
            </a:endParaRPr>
          </a:p>
          <a:p>
            <a:pPr algn="just"/>
            <a:endParaRPr lang="fr-FR" dirty="0" smtClean="0">
              <a:latin typeface="Arial" panose="020B0604020202020204" pitchFamily="34" charset="0"/>
              <a:cs typeface="Arial" panose="020B0604020202020204" pitchFamily="34" charset="0"/>
            </a:endParaRPr>
          </a:p>
          <a:p>
            <a:pPr algn="just"/>
            <a:r>
              <a:rPr lang="fr-FR" b="1" dirty="0" err="1" smtClean="0">
                <a:solidFill>
                  <a:srgbClr val="FF0000"/>
                </a:solidFill>
                <a:latin typeface="Arial" panose="020B0604020202020204" pitchFamily="34" charset="0"/>
                <a:cs typeface="Arial" panose="020B0604020202020204" pitchFamily="34" charset="0"/>
              </a:rPr>
              <a:t>Measurement</a:t>
            </a:r>
            <a:r>
              <a:rPr lang="fr-FR" b="1" dirty="0" smtClean="0">
                <a:solidFill>
                  <a:srgbClr val="FF0000"/>
                </a:solidFill>
                <a:latin typeface="Arial" panose="020B0604020202020204" pitchFamily="34" charset="0"/>
                <a:cs typeface="Arial" panose="020B0604020202020204" pitchFamily="34" charset="0"/>
              </a:rPr>
              <a:t> Issues</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Can </a:t>
            </a:r>
            <a:r>
              <a:rPr lang="fr-FR" dirty="0" err="1" smtClean="0">
                <a:latin typeface="Arial" panose="020B0604020202020204" pitchFamily="34" charset="0"/>
                <a:cs typeface="Arial" panose="020B0604020202020204" pitchFamily="34" charset="0"/>
              </a:rPr>
              <a:t>there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a:t>
            </a:r>
            <a:r>
              <a:rPr lang="fr-FR" dirty="0" smtClean="0">
                <a:latin typeface="Arial" panose="020B0604020202020204" pitchFamily="34" charset="0"/>
                <a:cs typeface="Arial" panose="020B0604020202020204" pitchFamily="34" charset="0"/>
              </a:rPr>
              <a:t> a passing on </a:t>
            </a:r>
            <a:r>
              <a:rPr lang="fr-FR" dirty="0" err="1" smtClean="0">
                <a:latin typeface="Arial" panose="020B0604020202020204" pitchFamily="34" charset="0"/>
                <a:cs typeface="Arial" panose="020B0604020202020204" pitchFamily="34" charset="0"/>
              </a:rPr>
              <a:t>defence</a:t>
            </a:r>
            <a:r>
              <a:rPr lang="fr-FR" dirty="0" smtClean="0">
                <a:latin typeface="Arial" panose="020B0604020202020204" pitchFamily="34" charset="0"/>
                <a:cs typeface="Arial" panose="020B0604020202020204" pitchFamily="34" charset="0"/>
              </a:rPr>
              <a:t> ?</a:t>
            </a:r>
          </a:p>
          <a:p>
            <a:pPr algn="just"/>
            <a:endParaRPr lang="fr-FR" dirty="0" smtClean="0">
              <a:latin typeface="Arial" panose="020B0604020202020204" pitchFamily="34" charset="0"/>
              <a:cs typeface="Arial" panose="020B0604020202020204" pitchFamily="34" charset="0"/>
            </a:endParaRPr>
          </a:p>
          <a:p>
            <a:pPr algn="just"/>
            <a:r>
              <a:rPr lang="fr-FR" dirty="0" err="1" smtClean="0">
                <a:latin typeface="Arial" panose="020B0604020202020204" pitchFamily="34" charset="0"/>
                <a:cs typeface="Arial" panose="020B0604020202020204" pitchFamily="34" charset="0"/>
              </a:rPr>
              <a:t>Does</a:t>
            </a:r>
            <a:r>
              <a:rPr lang="fr-FR" dirty="0" smtClean="0">
                <a:latin typeface="Arial" panose="020B0604020202020204" pitchFamily="34" charset="0"/>
                <a:cs typeface="Arial" panose="020B0604020202020204" pitchFamily="34" charset="0"/>
              </a:rPr>
              <a:t> the court have to </a:t>
            </a:r>
            <a:r>
              <a:rPr lang="fr-FR" dirty="0" err="1" smtClean="0">
                <a:latin typeface="Arial" panose="020B0604020202020204" pitchFamily="34" charset="0"/>
                <a:cs typeface="Arial" panose="020B0604020202020204" pitchFamily="34" charset="0"/>
              </a:rPr>
              <a:t>assess</a:t>
            </a:r>
            <a:r>
              <a:rPr lang="fr-FR" dirty="0" smtClean="0">
                <a:latin typeface="Arial" panose="020B0604020202020204" pitchFamily="34" charset="0"/>
                <a:cs typeface="Arial" panose="020B0604020202020204" pitchFamily="34" charset="0"/>
              </a:rPr>
              <a:t> the importance of the passing –on?</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How to </a:t>
            </a:r>
            <a:r>
              <a:rPr lang="fr-FR" dirty="0" err="1" smtClean="0">
                <a:latin typeface="Arial" panose="020B0604020202020204" pitchFamily="34" charset="0"/>
                <a:cs typeface="Arial" panose="020B0604020202020204" pitchFamily="34" charset="0"/>
              </a:rPr>
              <a:t>assess</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prejudice</a:t>
            </a:r>
            <a:r>
              <a:rPr lang="fr-FR" dirty="0" smtClean="0">
                <a:latin typeface="Arial" panose="020B0604020202020204" pitchFamily="34" charset="0"/>
                <a:cs typeface="Arial" panose="020B0604020202020204" pitchFamily="34" charset="0"/>
              </a:rPr>
              <a:t>?</a:t>
            </a:r>
          </a:p>
          <a:p>
            <a:endParaRPr lang="fr-FR" dirty="0" smtClean="0">
              <a:latin typeface="Arial" panose="020B0604020202020204" pitchFamily="34" charset="0"/>
              <a:cs typeface="Arial" panose="020B0604020202020204" pitchFamily="34" charset="0"/>
            </a:endParaRPr>
          </a:p>
          <a:p>
            <a:endParaRPr lang="fr-FR" dirty="0"/>
          </a:p>
        </p:txBody>
      </p:sp>
      <p:sp>
        <p:nvSpPr>
          <p:cNvPr id="3" name="Footer Placeholder 2"/>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833398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71438"/>
            <a:ext cx="9144000" cy="1143000"/>
          </a:xfrm>
        </p:spPr>
        <p:txBody>
          <a:bodyPr/>
          <a:lstStyle/>
          <a:p>
            <a:pPr eaLnBrk="1" hangingPunct="1"/>
            <a:r>
              <a:rPr lang="en-US" sz="3200" b="1" dirty="0" smtClean="0">
                <a:solidFill>
                  <a:schemeClr val="accent6">
                    <a:lumMod val="75000"/>
                  </a:schemeClr>
                </a:solidFill>
                <a:latin typeface="Arial" pitchFamily="34" charset="0"/>
                <a:cs typeface="Arial" pitchFamily="34" charset="0"/>
              </a:rPr>
              <a:t>The causality condition</a:t>
            </a:r>
            <a:endParaRPr lang="fr-FR" sz="3200" b="1" dirty="0" smtClean="0">
              <a:solidFill>
                <a:schemeClr val="accent6">
                  <a:lumMod val="75000"/>
                </a:schemeClr>
              </a:solidFill>
              <a:latin typeface="Arial" pitchFamily="34" charset="0"/>
              <a:cs typeface="Arial" pitchFamily="34" charset="0"/>
            </a:endParaRPr>
          </a:p>
        </p:txBody>
      </p:sp>
      <p:sp>
        <p:nvSpPr>
          <p:cNvPr id="19459" name="TextBox 2"/>
          <p:cNvSpPr txBox="1">
            <a:spLocks noChangeArrowheads="1"/>
          </p:cNvSpPr>
          <p:nvPr/>
        </p:nvSpPr>
        <p:spPr bwMode="auto">
          <a:xfrm>
            <a:off x="428625" y="1785938"/>
            <a:ext cx="8286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atin typeface="Calibri" pitchFamily="34" charset="0"/>
            </a:endParaRPr>
          </a:p>
        </p:txBody>
      </p:sp>
      <p:sp>
        <p:nvSpPr>
          <p:cNvPr id="19460" name="TextBox 3"/>
          <p:cNvSpPr txBox="1">
            <a:spLocks noChangeArrowheads="1"/>
          </p:cNvSpPr>
          <p:nvPr/>
        </p:nvSpPr>
        <p:spPr bwMode="auto">
          <a:xfrm>
            <a:off x="357188" y="1143000"/>
            <a:ext cx="8429625"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en-US" dirty="0">
                <a:cs typeface="Arial" pitchFamily="34" charset="0"/>
              </a:rPr>
              <a:t>In Spain in the Conduit case, the claim followed a decision of the Telecoms regulator which established both a first refusal to supply data by Telefonica , and a supply of poor quality data afterwards, to Conduit in the telephone directory enquiries business. </a:t>
            </a:r>
          </a:p>
          <a:p>
            <a:pPr algn="just" eaLnBrk="1" hangingPunct="1"/>
            <a:r>
              <a:rPr lang="en-US" b="1" dirty="0" smtClean="0">
                <a:solidFill>
                  <a:srgbClr val="FF0000"/>
                </a:solidFill>
                <a:cs typeface="Arial" pitchFamily="34" charset="0"/>
              </a:rPr>
              <a:t>(….)</a:t>
            </a:r>
          </a:p>
          <a:p>
            <a:pPr algn="just" eaLnBrk="1" hangingPunct="1"/>
            <a:endParaRPr lang="en-US" b="1" dirty="0" smtClean="0">
              <a:solidFill>
                <a:srgbClr val="FF0000"/>
              </a:solidFill>
              <a:cs typeface="Arial" pitchFamily="34" charset="0"/>
            </a:endParaRPr>
          </a:p>
          <a:p>
            <a:pPr algn="just" eaLnBrk="1" hangingPunct="1"/>
            <a:r>
              <a:rPr lang="en-US" b="1" dirty="0" smtClean="0">
                <a:solidFill>
                  <a:srgbClr val="FF0000"/>
                </a:solidFill>
                <a:cs typeface="Arial" pitchFamily="34" charset="0"/>
              </a:rPr>
              <a:t>To </a:t>
            </a:r>
            <a:r>
              <a:rPr lang="en-US" b="1" dirty="0">
                <a:solidFill>
                  <a:srgbClr val="FF0000"/>
                </a:solidFill>
                <a:cs typeface="Arial" pitchFamily="34" charset="0"/>
              </a:rPr>
              <a:t>calculate the lost profits, Conduit estimated the market share the company would have reached in the Spanish market, had </a:t>
            </a:r>
            <a:r>
              <a:rPr lang="en-US" b="1" dirty="0" err="1">
                <a:solidFill>
                  <a:srgbClr val="FF0000"/>
                </a:solidFill>
                <a:cs typeface="Arial" pitchFamily="34" charset="0"/>
              </a:rPr>
              <a:t>Telefónica</a:t>
            </a:r>
            <a:r>
              <a:rPr lang="en-US" b="1" dirty="0">
                <a:solidFill>
                  <a:srgbClr val="FF0000"/>
                </a:solidFill>
                <a:cs typeface="Arial" pitchFamily="34" charset="0"/>
              </a:rPr>
              <a:t> supplied the correct data in due time</a:t>
            </a:r>
            <a:r>
              <a:rPr lang="en-US" dirty="0">
                <a:solidFill>
                  <a:srgbClr val="FF0000"/>
                </a:solidFill>
                <a:cs typeface="Arial" pitchFamily="34" charset="0"/>
              </a:rPr>
              <a:t>. </a:t>
            </a:r>
            <a:r>
              <a:rPr lang="en-US" dirty="0">
                <a:cs typeface="Arial" pitchFamily="34" charset="0"/>
              </a:rPr>
              <a:t>In order to do so, Conduit’s expert submission compared the Spanish market with the British market, where Conduit was also present. But the Courts challenged such assumption arguing that the conditions for Conduit in </a:t>
            </a:r>
            <a:r>
              <a:rPr lang="en-US" dirty="0" smtClean="0">
                <a:cs typeface="Arial" pitchFamily="34" charset="0"/>
              </a:rPr>
              <a:t>the British </a:t>
            </a:r>
            <a:r>
              <a:rPr lang="en-US" dirty="0">
                <a:cs typeface="Arial" pitchFamily="34" charset="0"/>
              </a:rPr>
              <a:t>and the Spanish markets were far different (…). </a:t>
            </a:r>
            <a:endParaRPr lang="en-US" dirty="0" smtClean="0">
              <a:cs typeface="Arial" pitchFamily="34" charset="0"/>
            </a:endParaRPr>
          </a:p>
          <a:p>
            <a:pPr algn="just" eaLnBrk="1" hangingPunct="1"/>
            <a:endParaRPr lang="en-US" b="1" dirty="0">
              <a:solidFill>
                <a:srgbClr val="FF0000"/>
              </a:solidFill>
              <a:cs typeface="Arial" pitchFamily="34" charset="0"/>
            </a:endParaRPr>
          </a:p>
          <a:p>
            <a:pPr algn="just" eaLnBrk="1" hangingPunct="1"/>
            <a:r>
              <a:rPr lang="en-US" b="1" dirty="0" smtClean="0">
                <a:solidFill>
                  <a:srgbClr val="FF0000"/>
                </a:solidFill>
                <a:cs typeface="Arial" pitchFamily="34" charset="0"/>
              </a:rPr>
              <a:t>Moreover</a:t>
            </a:r>
            <a:r>
              <a:rPr lang="en-US" b="1" dirty="0">
                <a:solidFill>
                  <a:srgbClr val="FF0000"/>
                </a:solidFill>
                <a:cs typeface="Arial" pitchFamily="34" charset="0"/>
              </a:rPr>
              <a:t>, the judge refused the causality connection between the infringement and the damages. The judge argued that there were other elements, specially advertising costs, which were more important than the quality of the data provided in determining the market share of the entrant. Thus, the judge refused to award any compensation as lost profits</a:t>
            </a:r>
            <a:r>
              <a:rPr lang="en-US" dirty="0">
                <a:cs typeface="Arial" pitchFamily="34" charset="0"/>
              </a:rPr>
              <a:t>.</a:t>
            </a:r>
          </a:p>
          <a:p>
            <a:pPr algn="just" eaLnBrk="1" hangingPunct="1"/>
            <a:endParaRPr lang="en-US" dirty="0">
              <a:cs typeface="Arial" pitchFamily="34" charset="0"/>
            </a:endParaRPr>
          </a:p>
          <a:p>
            <a:pPr algn="just" eaLnBrk="1" hangingPunct="1"/>
            <a:endParaRPr lang="en-US" dirty="0">
              <a:cs typeface="Arial" pitchFamily="34" charset="0"/>
            </a:endParaRPr>
          </a:p>
        </p:txBody>
      </p:sp>
      <p:sp>
        <p:nvSpPr>
          <p:cNvPr id="5" name="Slide Number Placeholder 4"/>
          <p:cNvSpPr>
            <a:spLocks noGrp="1"/>
          </p:cNvSpPr>
          <p:nvPr>
            <p:ph type="sldNum" sz="quarter" idx="12"/>
          </p:nvPr>
        </p:nvSpPr>
        <p:spPr/>
        <p:txBody>
          <a:bodyPr/>
          <a:lstStyle/>
          <a:p>
            <a:pPr>
              <a:defRPr/>
            </a:pPr>
            <a:fld id="{8C52999C-A94F-4DA6-854C-5D9073A588AA}" type="slidenum">
              <a:rPr lang="fr-FR"/>
              <a:pPr>
                <a:defRPr/>
              </a:pPr>
              <a:t>58</a:t>
            </a:fld>
            <a:endParaRPr lang="fr-F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9078462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7017306"/>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b="1" dirty="0" err="1" smtClean="0">
                <a:solidFill>
                  <a:srgbClr val="FF0000"/>
                </a:solidFill>
                <a:latin typeface="Arial" pitchFamily="34" charset="0"/>
                <a:cs typeface="Arial" pitchFamily="34" charset="0"/>
              </a:rPr>
              <a:t>Ten</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principles</a:t>
            </a:r>
            <a:r>
              <a:rPr lang="fr-FR" b="1" dirty="0" smtClean="0">
                <a:solidFill>
                  <a:srgbClr val="FF0000"/>
                </a:solidFill>
                <a:latin typeface="Arial" pitchFamily="34" charset="0"/>
                <a:cs typeface="Arial" pitchFamily="34" charset="0"/>
              </a:rPr>
              <a:t> to </a:t>
            </a:r>
            <a:r>
              <a:rPr lang="fr-FR" b="1" dirty="0" err="1" smtClean="0">
                <a:solidFill>
                  <a:srgbClr val="FF0000"/>
                </a:solidFill>
                <a:latin typeface="Arial" pitchFamily="34" charset="0"/>
                <a:cs typeface="Arial" pitchFamily="34" charset="0"/>
              </a:rPr>
              <a:t>follow</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when</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presenting</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economic</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evidence</a:t>
            </a:r>
            <a:r>
              <a:rPr lang="fr-FR" b="1" dirty="0" smtClean="0">
                <a:solidFill>
                  <a:srgbClr val="FF0000"/>
                </a:solidFill>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844329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937165"/>
            <a:ext cx="7848872" cy="7017306"/>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b="1" dirty="0" smtClean="0">
                <a:solidFill>
                  <a:srgbClr val="FF0000"/>
                </a:solidFill>
                <a:latin typeface="Arial" panose="020B0604020202020204" pitchFamily="34" charset="0"/>
                <a:cs typeface="Arial" panose="020B0604020202020204" pitchFamily="34" charset="0"/>
              </a:rPr>
              <a:t>The scope of </a:t>
            </a:r>
            <a:r>
              <a:rPr lang="fr-FR" b="1" dirty="0" err="1" smtClean="0">
                <a:solidFill>
                  <a:srgbClr val="FF0000"/>
                </a:solidFill>
                <a:latin typeface="Arial" panose="020B0604020202020204" pitchFamily="34" charset="0"/>
                <a:cs typeface="Arial" panose="020B0604020202020204" pitchFamily="34" charset="0"/>
              </a:rPr>
              <a:t>competition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law</a:t>
            </a:r>
            <a:r>
              <a:rPr lang="fr-FR" b="1" dirty="0" smtClean="0">
                <a:solidFill>
                  <a:srgbClr val="FF0000"/>
                </a:solidFill>
                <a:latin typeface="Arial" panose="020B0604020202020204" pitchFamily="34" charset="0"/>
                <a:cs typeface="Arial" panose="020B0604020202020204" pitchFamily="34" charset="0"/>
              </a:rPr>
              <a:t>: </a:t>
            </a:r>
            <a:r>
              <a:rPr lang="en-US" b="1" dirty="0">
                <a:solidFill>
                  <a:srgbClr val="FF0000"/>
                </a:solidFill>
                <a:latin typeface="Arial" panose="020B0604020202020204" pitchFamily="34" charset="0"/>
                <a:cs typeface="Arial" panose="020B0604020202020204" pitchFamily="34" charset="0"/>
              </a:rPr>
              <a:t>u</a:t>
            </a:r>
            <a:r>
              <a:rPr lang="en-US" b="1" dirty="0" smtClean="0">
                <a:solidFill>
                  <a:srgbClr val="FF0000"/>
                </a:solidFill>
                <a:latin typeface="Arial" panose="020B0604020202020204" pitchFamily="34" charset="0"/>
                <a:cs typeface="Arial" panose="020B0604020202020204" pitchFamily="34" charset="0"/>
              </a:rPr>
              <a:t>nfair </a:t>
            </a:r>
            <a:r>
              <a:rPr lang="en-US" b="1" dirty="0">
                <a:solidFill>
                  <a:srgbClr val="FF0000"/>
                </a:solidFill>
                <a:latin typeface="Arial" panose="020B0604020202020204" pitchFamily="34" charset="0"/>
                <a:cs typeface="Arial" panose="020B0604020202020204" pitchFamily="34" charset="0"/>
              </a:rPr>
              <a:t>practices</a:t>
            </a:r>
            <a:r>
              <a:rPr lang="en-US" b="1" dirty="0" smtClean="0">
                <a:solidFill>
                  <a:srgbClr val="FF0000"/>
                </a:solidFill>
                <a:latin typeface="Arial" panose="020B0604020202020204" pitchFamily="34" charset="0"/>
                <a:cs typeface="Arial" panose="020B0604020202020204" pitchFamily="34" charset="0"/>
              </a:rPr>
              <a:t>, </a:t>
            </a:r>
            <a:r>
              <a:rPr lang="en-US" b="1" dirty="0">
                <a:solidFill>
                  <a:srgbClr val="FF0000"/>
                </a:solidFill>
                <a:latin typeface="Arial" panose="020B0604020202020204" pitchFamily="34" charset="0"/>
                <a:cs typeface="Arial" panose="020B0604020202020204" pitchFamily="34" charset="0"/>
              </a:rPr>
              <a:t>anticompetitive </a:t>
            </a:r>
            <a:r>
              <a:rPr lang="en-US" b="1" dirty="0" smtClean="0">
                <a:solidFill>
                  <a:srgbClr val="FF0000"/>
                </a:solidFill>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b="1" dirty="0">
              <a:solidFill>
                <a:srgbClr val="FF0000"/>
              </a:solidFill>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1337779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2"/>
          </p:nvPr>
        </p:nvSpPr>
        <p:spPr>
          <a:noFill/>
        </p:spPr>
        <p:txBody>
          <a:bodyPr numCol="1"/>
          <a:lstStyle/>
          <a:p>
            <a:fld id="{72ACB9E3-2A53-49E7-BCB4-D8A3D74DE825}" type="slidenum">
              <a:rPr lang="fr-FR" altLang="fr-FR" smtClean="0"/>
              <a:pPr/>
              <a:t>60</a:t>
            </a:fld>
            <a:endParaRPr lang="fr-FR" altLang="fr-FR" smtClean="0"/>
          </a:p>
        </p:txBody>
      </p:sp>
      <p:sp>
        <p:nvSpPr>
          <p:cNvPr id="36867" name="Rectangle 4"/>
          <p:cNvSpPr>
            <a:spLocks noGrp="1" noChangeArrowheads="1"/>
          </p:cNvSpPr>
          <p:nvPr>
            <p:ph type="title"/>
          </p:nvPr>
        </p:nvSpPr>
        <p:spPr>
          <a:xfrm>
            <a:off x="0" y="115888"/>
            <a:ext cx="9144000" cy="1143000"/>
          </a:xfrm>
        </p:spPr>
        <p:txBody>
          <a:bodyPr numCol="1">
            <a:noAutofit/>
          </a:bodyPr>
          <a:lstStyle/>
          <a:p>
            <a:pPr eaLnBrk="1" hangingPunct="1"/>
            <a:r>
              <a:rPr lang="fr-FR" altLang="fr-FR" sz="2800" b="1" dirty="0" err="1">
                <a:solidFill>
                  <a:srgbClr val="C00000"/>
                </a:solidFill>
                <a:latin typeface="Arial" pitchFamily="34" charset="0"/>
                <a:cs typeface="Arial" pitchFamily="34" charset="0"/>
              </a:rPr>
              <a:t>T</a:t>
            </a:r>
            <a:r>
              <a:rPr lang="fr-FR" altLang="fr-FR" sz="2800" b="1" dirty="0" err="1" smtClean="0">
                <a:solidFill>
                  <a:srgbClr val="C00000"/>
                </a:solidFill>
                <a:latin typeface="Arial" pitchFamily="34" charset="0"/>
                <a:cs typeface="Arial" pitchFamily="34" charset="0"/>
              </a:rPr>
              <a:t>en</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principles</a:t>
            </a:r>
            <a:r>
              <a:rPr lang="fr-FR" altLang="fr-FR" sz="2800" b="1" dirty="0" smtClean="0">
                <a:solidFill>
                  <a:srgbClr val="C00000"/>
                </a:solidFill>
                <a:latin typeface="Arial" pitchFamily="34" charset="0"/>
                <a:cs typeface="Arial" pitchFamily="34" charset="0"/>
              </a:rPr>
              <a:t> to </a:t>
            </a:r>
            <a:r>
              <a:rPr lang="fr-FR" altLang="fr-FR" sz="2800" b="1" dirty="0" err="1" smtClean="0">
                <a:solidFill>
                  <a:srgbClr val="C00000"/>
                </a:solidFill>
                <a:latin typeface="Arial" pitchFamily="34" charset="0"/>
                <a:cs typeface="Arial" pitchFamily="34" charset="0"/>
              </a:rPr>
              <a:t>follow</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when</a:t>
            </a:r>
            <a:r>
              <a:rPr lang="fr-FR" altLang="fr-FR" sz="2800" b="1" dirty="0" smtClean="0">
                <a:solidFill>
                  <a:srgbClr val="C00000"/>
                </a:solidFill>
                <a:latin typeface="Arial" pitchFamily="34" charset="0"/>
                <a:cs typeface="Arial" pitchFamily="34" charset="0"/>
              </a:rPr>
              <a:t/>
            </a:r>
            <a:br>
              <a:rPr lang="fr-FR" altLang="fr-FR" sz="2800" b="1" dirty="0" smtClean="0">
                <a:solidFill>
                  <a:srgbClr val="C00000"/>
                </a:solidFill>
                <a:latin typeface="Arial" pitchFamily="34" charset="0"/>
                <a:cs typeface="Arial" pitchFamily="34" charset="0"/>
              </a:rPr>
            </a:br>
            <a:r>
              <a:rPr lang="fr-FR" altLang="fr-FR" sz="2800" b="1" dirty="0" err="1" smtClean="0">
                <a:solidFill>
                  <a:srgbClr val="C00000"/>
                </a:solidFill>
                <a:latin typeface="Arial" pitchFamily="34" charset="0"/>
                <a:cs typeface="Arial" pitchFamily="34" charset="0"/>
              </a:rPr>
              <a:t>presenting</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complex</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economic</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evidence</a:t>
            </a:r>
            <a:r>
              <a:rPr lang="fr-FR" altLang="fr-FR" sz="2800" b="1" dirty="0" smtClean="0">
                <a:solidFill>
                  <a:srgbClr val="C00000"/>
                </a:solidFill>
                <a:latin typeface="Arial" pitchFamily="34" charset="0"/>
                <a:cs typeface="Arial" pitchFamily="34" charset="0"/>
              </a:rPr>
              <a:t> to </a:t>
            </a:r>
            <a:r>
              <a:rPr lang="fr-FR" altLang="fr-FR" sz="2800" b="1" dirty="0" err="1" smtClean="0">
                <a:solidFill>
                  <a:srgbClr val="C00000"/>
                </a:solidFill>
                <a:latin typeface="Arial" pitchFamily="34" charset="0"/>
                <a:cs typeface="Arial" pitchFamily="34" charset="0"/>
              </a:rPr>
              <a:t>any</a:t>
            </a:r>
            <a:r>
              <a:rPr lang="fr-FR" altLang="fr-FR" sz="2800" b="1" dirty="0" smtClean="0">
                <a:solidFill>
                  <a:srgbClr val="C00000"/>
                </a:solidFill>
                <a:latin typeface="Arial" pitchFamily="34" charset="0"/>
                <a:cs typeface="Arial" pitchFamily="34" charset="0"/>
              </a:rPr>
              <a:t> Court</a:t>
            </a:r>
          </a:p>
        </p:txBody>
      </p:sp>
      <p:sp>
        <p:nvSpPr>
          <p:cNvPr id="36868" name="Text Box 5"/>
          <p:cNvSpPr txBox="1">
            <a:spLocks noChangeArrowheads="1"/>
          </p:cNvSpPr>
          <p:nvPr/>
        </p:nvSpPr>
        <p:spPr>
          <a:xfrm>
            <a:off x="539552" y="2289295"/>
            <a:ext cx="8048451" cy="3721019"/>
          </a:xfrm>
          <a:prstGeom prst="rect">
            <a:avLst/>
          </a:prstGeom>
          <a:noFill/>
          <a:ln w="9525">
            <a:noFill/>
            <a:miter lim="800000"/>
            <a:headEnd/>
            <a:tailEnd/>
          </a:ln>
        </p:spPr>
        <p:txBody>
          <a:bodyPr wrap="square" numCol="1">
            <a:spAutoFit/>
          </a:bodyPr>
          <a:lstStyle/>
          <a:p>
            <a:pPr marL="342900" indent="-342900" algn="just">
              <a:buFontTx/>
              <a:buAutoNum type="arabicPeriod"/>
            </a:pPr>
            <a:r>
              <a:rPr lang="fr-FR" altLang="fr-FR" b="1" dirty="0" err="1">
                <a:solidFill>
                  <a:srgbClr val="FF0000"/>
                </a:solidFill>
                <a:latin typeface="Arial" pitchFamily="34" charset="0"/>
                <a:cs typeface="Arial" pitchFamily="34" charset="0"/>
              </a:rPr>
              <a:t>Explain</a:t>
            </a:r>
            <a:r>
              <a:rPr lang="fr-FR" altLang="fr-FR" b="1" dirty="0">
                <a:solidFill>
                  <a:srgbClr val="FF0000"/>
                </a:solidFill>
                <a:latin typeface="Arial" pitchFamily="34" charset="0"/>
                <a:cs typeface="Arial" pitchFamily="34" charset="0"/>
              </a:rPr>
              <a:t> </a:t>
            </a:r>
            <a:r>
              <a:rPr lang="fr-FR" altLang="fr-FR" b="1" dirty="0" err="1">
                <a:solidFill>
                  <a:srgbClr val="FF0000"/>
                </a:solidFill>
                <a:latin typeface="Arial" pitchFamily="34" charset="0"/>
                <a:cs typeface="Arial" pitchFamily="34" charset="0"/>
              </a:rPr>
              <a:t>underlying</a:t>
            </a:r>
            <a:r>
              <a:rPr lang="fr-FR" altLang="fr-FR" b="1" dirty="0">
                <a:solidFill>
                  <a:srgbClr val="FF0000"/>
                </a:solidFill>
                <a:latin typeface="Arial" pitchFamily="34" charset="0"/>
                <a:cs typeface="Arial" pitchFamily="34" charset="0"/>
              </a:rPr>
              <a:t> intuitions</a:t>
            </a:r>
            <a:r>
              <a:rPr lang="fr-FR" altLang="fr-FR" dirty="0">
                <a:latin typeface="Arial" pitchFamily="34" charset="0"/>
                <a:cs typeface="Arial" pitchFamily="34" charset="0"/>
              </a:rPr>
              <a:t>. One </a:t>
            </a:r>
            <a:r>
              <a:rPr lang="fr-FR" altLang="fr-FR" dirty="0" err="1">
                <a:latin typeface="Arial" pitchFamily="34" charset="0"/>
                <a:cs typeface="Arial" pitchFamily="34" charset="0"/>
              </a:rPr>
              <a:t>useful</a:t>
            </a:r>
            <a:r>
              <a:rPr lang="fr-FR" altLang="fr-FR" dirty="0">
                <a:latin typeface="Arial" pitchFamily="34" charset="0"/>
                <a:cs typeface="Arial" pitchFamily="34" charset="0"/>
              </a:rPr>
              <a:t> </a:t>
            </a:r>
            <a:r>
              <a:rPr lang="fr-FR" altLang="fr-FR" dirty="0" err="1">
                <a:latin typeface="Arial" pitchFamily="34" charset="0"/>
                <a:cs typeface="Arial" pitchFamily="34" charset="0"/>
              </a:rPr>
              <a:t>tool</a:t>
            </a:r>
            <a:r>
              <a:rPr lang="fr-FR" altLang="fr-FR" dirty="0">
                <a:latin typeface="Arial" pitchFamily="34" charset="0"/>
                <a:cs typeface="Arial" pitchFamily="34" charset="0"/>
              </a:rPr>
              <a:t> for </a:t>
            </a:r>
            <a:r>
              <a:rPr lang="fr-FR" altLang="fr-FR" dirty="0" err="1">
                <a:latin typeface="Arial" pitchFamily="34" charset="0"/>
                <a:cs typeface="Arial" pitchFamily="34" charset="0"/>
              </a:rPr>
              <a:t>providing</a:t>
            </a:r>
            <a:r>
              <a:rPr lang="fr-FR" altLang="fr-FR" dirty="0">
                <a:latin typeface="Arial" pitchFamily="34" charset="0"/>
                <a:cs typeface="Arial" pitchFamily="34" charset="0"/>
              </a:rPr>
              <a:t> </a:t>
            </a:r>
            <a:r>
              <a:rPr lang="fr-FR" altLang="fr-FR" dirty="0" smtClean="0">
                <a:latin typeface="Arial" pitchFamily="34" charset="0"/>
                <a:cs typeface="Arial" pitchFamily="34" charset="0"/>
              </a:rPr>
              <a:t> the </a:t>
            </a:r>
            <a:r>
              <a:rPr lang="fr-FR" altLang="fr-FR" dirty="0">
                <a:latin typeface="Arial" pitchFamily="34" charset="0"/>
                <a:cs typeface="Arial" pitchFamily="34" charset="0"/>
              </a:rPr>
              <a:t>intuition </a:t>
            </a:r>
            <a:r>
              <a:rPr lang="fr-FR" altLang="fr-FR" dirty="0" err="1">
                <a:latin typeface="Arial" pitchFamily="34" charset="0"/>
                <a:cs typeface="Arial" pitchFamily="34" charset="0"/>
              </a:rPr>
              <a:t>behind</a:t>
            </a:r>
            <a:r>
              <a:rPr lang="fr-FR" altLang="fr-FR" dirty="0">
                <a:latin typeface="Arial" pitchFamily="34" charset="0"/>
                <a:cs typeface="Arial" pitchFamily="34" charset="0"/>
              </a:rPr>
              <a:t> </a:t>
            </a:r>
            <a:r>
              <a:rPr lang="fr-FR" altLang="fr-FR" dirty="0" err="1">
                <a:latin typeface="Arial" pitchFamily="34" charset="0"/>
                <a:cs typeface="Arial" pitchFamily="34" charset="0"/>
              </a:rPr>
              <a:t>complex</a:t>
            </a:r>
            <a:r>
              <a:rPr lang="fr-FR" altLang="fr-FR" dirty="0">
                <a:latin typeface="Arial" pitchFamily="34" charset="0"/>
                <a:cs typeface="Arial" pitchFamily="34" charset="0"/>
              </a:rPr>
              <a:t> </a:t>
            </a:r>
            <a:r>
              <a:rPr lang="fr-FR" altLang="fr-FR" dirty="0" err="1">
                <a:latin typeface="Arial" pitchFamily="34" charset="0"/>
                <a:cs typeface="Arial" pitchFamily="34" charset="0"/>
              </a:rPr>
              <a:t>economic</a:t>
            </a:r>
            <a:r>
              <a:rPr lang="fr-FR" altLang="fr-FR" dirty="0">
                <a:latin typeface="Arial" pitchFamily="34" charset="0"/>
                <a:cs typeface="Arial" pitchFamily="34" charset="0"/>
              </a:rPr>
              <a:t> concepts </a:t>
            </a:r>
            <a:r>
              <a:rPr lang="fr-FR" altLang="fr-FR" dirty="0" err="1">
                <a:latin typeface="Arial" pitchFamily="34" charset="0"/>
                <a:cs typeface="Arial" pitchFamily="34" charset="0"/>
              </a:rPr>
              <a:t>grounded</a:t>
            </a:r>
            <a:r>
              <a:rPr lang="fr-FR" altLang="fr-FR" dirty="0">
                <a:latin typeface="Arial" pitchFamily="34" charset="0"/>
                <a:cs typeface="Arial" pitchFamily="34" charset="0"/>
              </a:rPr>
              <a:t> in </a:t>
            </a:r>
            <a:r>
              <a:rPr lang="fr-FR" altLang="fr-FR" dirty="0" smtClean="0">
                <a:latin typeface="Arial" pitchFamily="34" charset="0"/>
                <a:cs typeface="Arial" pitchFamily="34" charset="0"/>
              </a:rPr>
              <a:t>the </a:t>
            </a:r>
            <a:r>
              <a:rPr lang="fr-FR" altLang="fr-FR" dirty="0" err="1" smtClean="0">
                <a:latin typeface="Arial" pitchFamily="34" charset="0"/>
                <a:cs typeface="Arial" pitchFamily="34" charset="0"/>
              </a:rPr>
              <a:t>empirical</a:t>
            </a:r>
            <a:r>
              <a:rPr lang="fr-FR" altLang="fr-FR" dirty="0" smtClean="0">
                <a:latin typeface="Arial" pitchFamily="34" charset="0"/>
                <a:cs typeface="Arial" pitchFamily="34" charset="0"/>
              </a:rPr>
              <a:t> </a:t>
            </a:r>
            <a:r>
              <a:rPr lang="fr-FR" altLang="fr-FR" dirty="0" err="1">
                <a:latin typeface="Arial" pitchFamily="34" charset="0"/>
                <a:cs typeface="Arial" pitchFamily="34" charset="0"/>
              </a:rPr>
              <a:t>evidence</a:t>
            </a:r>
            <a:r>
              <a:rPr lang="fr-FR" altLang="fr-FR" dirty="0" smtClean="0">
                <a:latin typeface="Arial" pitchFamily="34" charset="0"/>
                <a:cs typeface="Arial" pitchFamily="34" charset="0"/>
              </a:rPr>
              <a:t>.</a:t>
            </a:r>
          </a:p>
          <a:p>
            <a:pPr marL="342900" indent="-342900" algn="just">
              <a:buFontTx/>
              <a:buAutoNum type="arabicPeriod"/>
            </a:pPr>
            <a:endParaRPr lang="fr-FR" altLang="fr-FR" dirty="0">
              <a:latin typeface="Arial" pitchFamily="34" charset="0"/>
              <a:cs typeface="Arial" pitchFamily="34" charset="0"/>
            </a:endParaRPr>
          </a:p>
          <a:p>
            <a:pPr marL="342900" indent="-342900" algn="just">
              <a:lnSpc>
                <a:spcPct val="50000"/>
              </a:lnSpc>
            </a:pPr>
            <a:endParaRPr lang="fr-FR" altLang="fr-FR" dirty="0">
              <a:latin typeface="Arial" pitchFamily="34" charset="0"/>
              <a:cs typeface="Arial" pitchFamily="34" charset="0"/>
            </a:endParaRPr>
          </a:p>
          <a:p>
            <a:pPr marL="342900" indent="-342900" algn="just"/>
            <a:r>
              <a:rPr lang="fr-FR" altLang="fr-FR" dirty="0">
                <a:latin typeface="Arial" pitchFamily="34" charset="0"/>
                <a:cs typeface="Arial" pitchFamily="34" charset="0"/>
              </a:rPr>
              <a:t>2. </a:t>
            </a:r>
            <a:r>
              <a:rPr lang="fr-FR" altLang="fr-FR" b="1" dirty="0" err="1">
                <a:solidFill>
                  <a:srgbClr val="FF0000"/>
                </a:solidFill>
                <a:latin typeface="Arial" pitchFamily="34" charset="0"/>
                <a:cs typeface="Arial" pitchFamily="34" charset="0"/>
              </a:rPr>
              <a:t>Ensure</a:t>
            </a:r>
            <a:r>
              <a:rPr lang="fr-FR" altLang="fr-FR" b="1" dirty="0">
                <a:solidFill>
                  <a:srgbClr val="FF0000"/>
                </a:solidFill>
                <a:latin typeface="Arial" pitchFamily="34" charset="0"/>
                <a:cs typeface="Arial" pitchFamily="34" charset="0"/>
              </a:rPr>
              <a:t> </a:t>
            </a:r>
            <a:r>
              <a:rPr lang="fr-FR" altLang="fr-FR" b="1" dirty="0" err="1">
                <a:solidFill>
                  <a:srgbClr val="FF0000"/>
                </a:solidFill>
                <a:latin typeface="Arial" pitchFamily="34" charset="0"/>
                <a:cs typeface="Arial" pitchFamily="34" charset="0"/>
              </a:rPr>
              <a:t>that</a:t>
            </a:r>
            <a:r>
              <a:rPr lang="fr-FR" altLang="fr-FR" b="1" dirty="0">
                <a:solidFill>
                  <a:srgbClr val="FF0000"/>
                </a:solidFill>
                <a:latin typeface="Arial" pitchFamily="34" charset="0"/>
                <a:cs typeface="Arial" pitchFamily="34" charset="0"/>
              </a:rPr>
              <a:t> </a:t>
            </a:r>
            <a:r>
              <a:rPr lang="fr-FR" altLang="fr-FR" b="1" dirty="0" err="1">
                <a:solidFill>
                  <a:srgbClr val="FF0000"/>
                </a:solidFill>
                <a:latin typeface="Arial" pitchFamily="34" charset="0"/>
                <a:cs typeface="Arial" pitchFamily="34" charset="0"/>
              </a:rPr>
              <a:t>economic</a:t>
            </a:r>
            <a:r>
              <a:rPr lang="fr-FR" altLang="fr-FR" b="1" dirty="0">
                <a:solidFill>
                  <a:srgbClr val="FF0000"/>
                </a:solidFill>
                <a:latin typeface="Arial" pitchFamily="34" charset="0"/>
                <a:cs typeface="Arial" pitchFamily="34" charset="0"/>
              </a:rPr>
              <a:t> </a:t>
            </a:r>
            <a:r>
              <a:rPr lang="fr-FR" altLang="fr-FR" b="1" dirty="0" err="1">
                <a:solidFill>
                  <a:srgbClr val="FF0000"/>
                </a:solidFill>
                <a:latin typeface="Arial" pitchFamily="34" charset="0"/>
                <a:cs typeface="Arial" pitchFamily="34" charset="0"/>
              </a:rPr>
              <a:t>theories</a:t>
            </a:r>
            <a:r>
              <a:rPr lang="fr-FR" altLang="fr-FR" b="1" dirty="0">
                <a:solidFill>
                  <a:srgbClr val="FF0000"/>
                </a:solidFill>
                <a:latin typeface="Arial" pitchFamily="34" charset="0"/>
                <a:cs typeface="Arial" pitchFamily="34" charset="0"/>
              </a:rPr>
              <a:t> are </a:t>
            </a:r>
            <a:r>
              <a:rPr lang="fr-FR" altLang="fr-FR" b="1" dirty="0" err="1">
                <a:solidFill>
                  <a:srgbClr val="FF0000"/>
                </a:solidFill>
                <a:latin typeface="Arial" pitchFamily="34" charset="0"/>
                <a:cs typeface="Arial" pitchFamily="34" charset="0"/>
              </a:rPr>
              <a:t>grounded</a:t>
            </a:r>
            <a:r>
              <a:rPr lang="fr-FR" altLang="fr-FR" b="1" dirty="0">
                <a:solidFill>
                  <a:srgbClr val="FF0000"/>
                </a:solidFill>
                <a:latin typeface="Arial" pitchFamily="34" charset="0"/>
                <a:cs typeface="Arial" pitchFamily="34" charset="0"/>
              </a:rPr>
              <a:t> in the </a:t>
            </a:r>
            <a:r>
              <a:rPr lang="fr-FR" altLang="fr-FR" b="1" dirty="0" err="1">
                <a:solidFill>
                  <a:srgbClr val="FF0000"/>
                </a:solidFill>
                <a:latin typeface="Arial" pitchFamily="34" charset="0"/>
                <a:cs typeface="Arial" pitchFamily="34" charset="0"/>
              </a:rPr>
              <a:t>facts</a:t>
            </a:r>
            <a:r>
              <a:rPr lang="fr-FR" altLang="fr-FR" b="1" dirty="0">
                <a:solidFill>
                  <a:srgbClr val="FF0000"/>
                </a:solidFill>
                <a:latin typeface="Arial" pitchFamily="34" charset="0"/>
                <a:cs typeface="Arial" pitchFamily="34" charset="0"/>
              </a:rPr>
              <a:t> of </a:t>
            </a:r>
            <a:r>
              <a:rPr lang="fr-FR" altLang="fr-FR" b="1" dirty="0" smtClean="0">
                <a:solidFill>
                  <a:srgbClr val="FF0000"/>
                </a:solidFill>
                <a:latin typeface="Arial" pitchFamily="34" charset="0"/>
                <a:cs typeface="Arial" pitchFamily="34" charset="0"/>
              </a:rPr>
              <a:t> the </a:t>
            </a:r>
            <a:r>
              <a:rPr lang="fr-FR" altLang="fr-FR" b="1" dirty="0">
                <a:solidFill>
                  <a:srgbClr val="FF0000"/>
                </a:solidFill>
                <a:latin typeface="Arial" pitchFamily="34" charset="0"/>
                <a:cs typeface="Arial" pitchFamily="34" charset="0"/>
              </a:rPr>
              <a:t>case</a:t>
            </a:r>
            <a:r>
              <a:rPr lang="fr-FR" altLang="fr-FR" dirty="0">
                <a:latin typeface="Arial" pitchFamily="34" charset="0"/>
                <a:cs typeface="Arial" pitchFamily="34" charset="0"/>
              </a:rPr>
              <a:t>. </a:t>
            </a:r>
          </a:p>
          <a:p>
            <a:pPr marL="342900" indent="-342900" algn="just">
              <a:lnSpc>
                <a:spcPct val="40000"/>
              </a:lnSpc>
            </a:pPr>
            <a:endParaRPr lang="fr-FR" altLang="fr-FR" dirty="0" smtClean="0">
              <a:latin typeface="Arial" pitchFamily="34" charset="0"/>
              <a:cs typeface="Arial" pitchFamily="34" charset="0"/>
            </a:endParaRPr>
          </a:p>
          <a:p>
            <a:pPr marL="342900" indent="-342900" algn="just">
              <a:lnSpc>
                <a:spcPct val="40000"/>
              </a:lnSpc>
            </a:pPr>
            <a:endParaRPr lang="fr-FR" altLang="fr-FR" dirty="0">
              <a:latin typeface="Arial" pitchFamily="34" charset="0"/>
              <a:cs typeface="Arial" pitchFamily="34" charset="0"/>
            </a:endParaRPr>
          </a:p>
          <a:p>
            <a:pPr marL="342900" indent="-342900" algn="just"/>
            <a:r>
              <a:rPr lang="fr-FR" altLang="fr-FR" dirty="0">
                <a:latin typeface="Arial" pitchFamily="34" charset="0"/>
                <a:cs typeface="Arial" pitchFamily="34" charset="0"/>
              </a:rPr>
              <a:t>3. </a:t>
            </a:r>
            <a:r>
              <a:rPr lang="fr-FR" altLang="fr-FR" b="1" dirty="0">
                <a:solidFill>
                  <a:srgbClr val="FF0000"/>
                </a:solidFill>
                <a:latin typeface="Arial" pitchFamily="34" charset="0"/>
                <a:cs typeface="Arial" pitchFamily="34" charset="0"/>
              </a:rPr>
              <a:t>Know and </a:t>
            </a:r>
            <a:r>
              <a:rPr lang="fr-FR" altLang="fr-FR" b="1" dirty="0" err="1">
                <a:solidFill>
                  <a:srgbClr val="FF0000"/>
                </a:solidFill>
                <a:latin typeface="Arial" pitchFamily="34" charset="0"/>
                <a:cs typeface="Arial" pitchFamily="34" charset="0"/>
              </a:rPr>
              <a:t>explain</a:t>
            </a:r>
            <a:r>
              <a:rPr lang="fr-FR" altLang="fr-FR" b="1" dirty="0">
                <a:solidFill>
                  <a:srgbClr val="FF0000"/>
                </a:solidFill>
                <a:latin typeface="Arial" pitchFamily="34" charset="0"/>
                <a:cs typeface="Arial" pitchFamily="34" charset="0"/>
              </a:rPr>
              <a:t> the </a:t>
            </a:r>
            <a:r>
              <a:rPr lang="fr-FR" altLang="fr-FR" b="1" dirty="0" err="1">
                <a:solidFill>
                  <a:srgbClr val="FF0000"/>
                </a:solidFill>
                <a:latin typeface="Arial" pitchFamily="34" charset="0"/>
                <a:cs typeface="Arial" pitchFamily="34" charset="0"/>
              </a:rPr>
              <a:t>limits</a:t>
            </a:r>
            <a:r>
              <a:rPr lang="fr-FR" altLang="fr-FR" b="1" dirty="0">
                <a:solidFill>
                  <a:srgbClr val="FF0000"/>
                </a:solidFill>
                <a:latin typeface="Arial" pitchFamily="34" charset="0"/>
                <a:cs typeface="Arial" pitchFamily="34" charset="0"/>
              </a:rPr>
              <a:t> of </a:t>
            </a:r>
            <a:r>
              <a:rPr lang="fr-FR" altLang="fr-FR" b="1" dirty="0" err="1">
                <a:solidFill>
                  <a:srgbClr val="FF0000"/>
                </a:solidFill>
                <a:latin typeface="Arial" pitchFamily="34" charset="0"/>
                <a:cs typeface="Arial" pitchFamily="34" charset="0"/>
              </a:rPr>
              <a:t>your</a:t>
            </a:r>
            <a:r>
              <a:rPr lang="fr-FR" altLang="fr-FR" b="1" dirty="0">
                <a:solidFill>
                  <a:srgbClr val="FF0000"/>
                </a:solidFill>
                <a:latin typeface="Arial" pitchFamily="34" charset="0"/>
                <a:cs typeface="Arial" pitchFamily="34" charset="0"/>
              </a:rPr>
              <a:t> data</a:t>
            </a:r>
            <a:r>
              <a:rPr lang="fr-FR" altLang="fr-FR" dirty="0">
                <a:latin typeface="Arial" pitchFamily="34" charset="0"/>
                <a:cs typeface="Arial" pitchFamily="34" charset="0"/>
              </a:rPr>
              <a:t>. (to </a:t>
            </a:r>
            <a:r>
              <a:rPr lang="fr-FR" altLang="fr-FR" dirty="0" err="1">
                <a:latin typeface="Arial" pitchFamily="34" charset="0"/>
                <a:cs typeface="Arial" pitchFamily="34" charset="0"/>
              </a:rPr>
              <a:t>be</a:t>
            </a:r>
            <a:r>
              <a:rPr lang="fr-FR" altLang="fr-FR" dirty="0">
                <a:latin typeface="Arial" pitchFamily="34" charset="0"/>
                <a:cs typeface="Arial" pitchFamily="34" charset="0"/>
              </a:rPr>
              <a:t> in a </a:t>
            </a:r>
            <a:r>
              <a:rPr lang="fr-FR" altLang="fr-FR" dirty="0" smtClean="0">
                <a:latin typeface="Arial" pitchFamily="34" charset="0"/>
                <a:cs typeface="Arial" pitchFamily="34" charset="0"/>
              </a:rPr>
              <a:t>position to </a:t>
            </a:r>
            <a:r>
              <a:rPr lang="fr-FR" altLang="fr-FR" dirty="0">
                <a:latin typeface="Arial" pitchFamily="34" charset="0"/>
                <a:cs typeface="Arial" pitchFamily="34" charset="0"/>
              </a:rPr>
              <a:t>show </a:t>
            </a:r>
            <a:r>
              <a:rPr lang="fr-FR" altLang="fr-FR" dirty="0" err="1">
                <a:latin typeface="Arial" pitchFamily="34" charset="0"/>
                <a:cs typeface="Arial" pitchFamily="34" charset="0"/>
              </a:rPr>
              <a:t>that</a:t>
            </a:r>
            <a:r>
              <a:rPr lang="fr-FR" altLang="fr-FR" dirty="0">
                <a:latin typeface="Arial" pitchFamily="34" charset="0"/>
                <a:cs typeface="Arial" pitchFamily="34" charset="0"/>
              </a:rPr>
              <a:t> </a:t>
            </a:r>
            <a:r>
              <a:rPr lang="fr-FR" altLang="fr-FR" dirty="0" err="1">
                <a:latin typeface="Arial" pitchFamily="34" charset="0"/>
                <a:cs typeface="Arial" pitchFamily="34" charset="0"/>
              </a:rPr>
              <a:t>any</a:t>
            </a:r>
            <a:r>
              <a:rPr lang="fr-FR" altLang="fr-FR" dirty="0">
                <a:latin typeface="Arial" pitchFamily="34" charset="0"/>
                <a:cs typeface="Arial" pitchFamily="34" charset="0"/>
              </a:rPr>
              <a:t> apparent data </a:t>
            </a:r>
            <a:r>
              <a:rPr lang="fr-FR" altLang="fr-FR" dirty="0" err="1">
                <a:latin typeface="Arial" pitchFamily="34" charset="0"/>
                <a:cs typeface="Arial" pitchFamily="34" charset="0"/>
              </a:rPr>
              <a:t>deficiencies</a:t>
            </a:r>
            <a:r>
              <a:rPr lang="fr-FR" altLang="fr-FR" dirty="0">
                <a:latin typeface="Arial" pitchFamily="34" charset="0"/>
                <a:cs typeface="Arial" pitchFamily="34" charset="0"/>
              </a:rPr>
              <a:t> do not affect </a:t>
            </a:r>
            <a:r>
              <a:rPr lang="fr-FR" altLang="fr-FR" dirty="0" smtClean="0">
                <a:latin typeface="Arial" pitchFamily="34" charset="0"/>
                <a:cs typeface="Arial" pitchFamily="34" charset="0"/>
              </a:rPr>
              <a:t>the </a:t>
            </a:r>
            <a:r>
              <a:rPr lang="fr-FR" altLang="fr-FR" dirty="0" err="1" smtClean="0">
                <a:latin typeface="Arial" pitchFamily="34" charset="0"/>
                <a:cs typeface="Arial" pitchFamily="34" charset="0"/>
              </a:rPr>
              <a:t>overall</a:t>
            </a:r>
            <a:r>
              <a:rPr lang="fr-FR" altLang="fr-FR" dirty="0" smtClean="0">
                <a:latin typeface="Arial" pitchFamily="34" charset="0"/>
                <a:cs typeface="Arial" pitchFamily="34" charset="0"/>
              </a:rPr>
              <a:t> </a:t>
            </a:r>
            <a:r>
              <a:rPr lang="fr-FR" altLang="fr-FR" dirty="0">
                <a:latin typeface="Arial" pitchFamily="34" charset="0"/>
                <a:cs typeface="Arial" pitchFamily="34" charset="0"/>
              </a:rPr>
              <a:t>conclusions.)</a:t>
            </a:r>
          </a:p>
          <a:p>
            <a:pPr marL="342900" indent="-342900" algn="just">
              <a:lnSpc>
                <a:spcPct val="40000"/>
              </a:lnSpc>
            </a:pPr>
            <a:endParaRPr lang="fr-FR" altLang="fr-FR" dirty="0" smtClean="0">
              <a:latin typeface="Arial" pitchFamily="34" charset="0"/>
              <a:cs typeface="Arial" pitchFamily="34" charset="0"/>
            </a:endParaRPr>
          </a:p>
          <a:p>
            <a:pPr marL="342900" indent="-342900" algn="just">
              <a:lnSpc>
                <a:spcPct val="40000"/>
              </a:lnSpc>
            </a:pPr>
            <a:endParaRPr lang="fr-FR" altLang="fr-FR" dirty="0">
              <a:latin typeface="Arial" pitchFamily="34" charset="0"/>
              <a:cs typeface="Arial" pitchFamily="34" charset="0"/>
            </a:endParaRPr>
          </a:p>
          <a:p>
            <a:pPr marL="342900" indent="-342900" algn="just"/>
            <a:r>
              <a:rPr lang="fr-FR" altLang="fr-FR" dirty="0">
                <a:latin typeface="Arial" pitchFamily="34" charset="0"/>
                <a:cs typeface="Arial" pitchFamily="34" charset="0"/>
              </a:rPr>
              <a:t>4. </a:t>
            </a:r>
            <a:r>
              <a:rPr lang="fr-FR" altLang="fr-FR" b="1" dirty="0">
                <a:solidFill>
                  <a:srgbClr val="FF0000"/>
                </a:solidFill>
                <a:latin typeface="Arial" pitchFamily="34" charset="0"/>
                <a:cs typeface="Arial" pitchFamily="34" charset="0"/>
              </a:rPr>
              <a:t>Carry out </a:t>
            </a:r>
            <a:r>
              <a:rPr lang="fr-FR" altLang="fr-FR" b="1" dirty="0" err="1">
                <a:solidFill>
                  <a:srgbClr val="FF0000"/>
                </a:solidFill>
                <a:latin typeface="Arial" pitchFamily="34" charset="0"/>
                <a:cs typeface="Arial" pitchFamily="34" charset="0"/>
              </a:rPr>
              <a:t>sensitivity</a:t>
            </a:r>
            <a:r>
              <a:rPr lang="fr-FR" altLang="fr-FR" b="1" dirty="0">
                <a:solidFill>
                  <a:srgbClr val="FF0000"/>
                </a:solidFill>
                <a:latin typeface="Arial" pitchFamily="34" charset="0"/>
                <a:cs typeface="Arial" pitchFamily="34" charset="0"/>
              </a:rPr>
              <a:t> </a:t>
            </a:r>
            <a:r>
              <a:rPr lang="fr-FR" altLang="fr-FR" b="1" dirty="0" err="1">
                <a:solidFill>
                  <a:srgbClr val="FF0000"/>
                </a:solidFill>
                <a:latin typeface="Arial" pitchFamily="34" charset="0"/>
                <a:cs typeface="Arial" pitchFamily="34" charset="0"/>
              </a:rPr>
              <a:t>analysis</a:t>
            </a:r>
            <a:r>
              <a:rPr lang="fr-FR" altLang="fr-FR" dirty="0">
                <a:latin typeface="Arial" pitchFamily="34" charset="0"/>
                <a:cs typeface="Arial" pitchFamily="34" charset="0"/>
              </a:rPr>
              <a:t>. </a:t>
            </a:r>
          </a:p>
          <a:p>
            <a:pPr marL="342900" indent="-342900" algn="just">
              <a:lnSpc>
                <a:spcPct val="50000"/>
              </a:lnSpc>
            </a:pPr>
            <a:endParaRPr lang="fr-FR" altLang="fr-FR" dirty="0" smtClean="0">
              <a:latin typeface="Arial" pitchFamily="34" charset="0"/>
              <a:cs typeface="Arial" pitchFamily="34" charset="0"/>
            </a:endParaRPr>
          </a:p>
          <a:p>
            <a:pPr marL="342900" indent="-342900" algn="just">
              <a:lnSpc>
                <a:spcPct val="50000"/>
              </a:lnSpc>
            </a:pPr>
            <a:endParaRPr lang="fr-FR" altLang="fr-FR" dirty="0">
              <a:latin typeface="Arial" pitchFamily="34" charset="0"/>
              <a:cs typeface="Arial" pitchFamily="34" charset="0"/>
            </a:endParaRPr>
          </a:p>
          <a:p>
            <a:pPr marL="342900" indent="-342900" algn="just"/>
            <a:r>
              <a:rPr lang="en-US" dirty="0">
                <a:latin typeface="Arial" pitchFamily="34" charset="0"/>
                <a:cs typeface="Arial" pitchFamily="34" charset="0"/>
              </a:rPr>
              <a:t>5. </a:t>
            </a:r>
            <a:r>
              <a:rPr lang="en-US" b="1" dirty="0">
                <a:solidFill>
                  <a:srgbClr val="FF0000"/>
                </a:solidFill>
                <a:latin typeface="Arial" pitchFamily="34" charset="0"/>
                <a:cs typeface="Arial" pitchFamily="34" charset="0"/>
              </a:rPr>
              <a:t>Employ (and develop) simple rules</a:t>
            </a:r>
            <a:r>
              <a:rPr lang="en-US" dirty="0">
                <a:latin typeface="Arial" pitchFamily="34" charset="0"/>
                <a:cs typeface="Arial" pitchFamily="34" charset="0"/>
              </a:rPr>
              <a:t>. (Economists also have </a:t>
            </a:r>
            <a:r>
              <a:rPr lang="en-US" dirty="0" smtClean="0">
                <a:latin typeface="Arial" pitchFamily="34" charset="0"/>
                <a:cs typeface="Arial" pitchFamily="34" charset="0"/>
              </a:rPr>
              <a:t>an important </a:t>
            </a:r>
            <a:r>
              <a:rPr lang="en-US" dirty="0">
                <a:latin typeface="Arial" pitchFamily="34" charset="0"/>
                <a:cs typeface="Arial" pitchFamily="34" charset="0"/>
              </a:rPr>
              <a:t>role to play in explaining why the application of the </a:t>
            </a:r>
            <a:r>
              <a:rPr lang="en-US" dirty="0" smtClean="0">
                <a:latin typeface="Arial" pitchFamily="34" charset="0"/>
                <a:cs typeface="Arial" pitchFamily="34" charset="0"/>
              </a:rPr>
              <a:t>rules will </a:t>
            </a:r>
            <a:r>
              <a:rPr lang="en-US" dirty="0">
                <a:latin typeface="Arial" pitchFamily="34" charset="0"/>
                <a:cs typeface="Arial" pitchFamily="34" charset="0"/>
              </a:rPr>
              <a:t>be appropriate in some cases, but not in others).</a:t>
            </a:r>
            <a:endParaRPr lang="fr-FR" altLang="fr-FR"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627053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2"/>
          </p:nvPr>
        </p:nvSpPr>
        <p:spPr>
          <a:noFill/>
        </p:spPr>
        <p:txBody>
          <a:bodyPr numCol="1"/>
          <a:lstStyle/>
          <a:p>
            <a:fld id="{99C9962B-09F4-4BE4-99F6-0382FC373404}" type="slidenum">
              <a:rPr lang="fr-FR" altLang="fr-FR" smtClean="0"/>
              <a:pPr/>
              <a:t>61</a:t>
            </a:fld>
            <a:endParaRPr lang="fr-FR" altLang="fr-FR" smtClean="0"/>
          </a:p>
        </p:txBody>
      </p:sp>
      <p:sp>
        <p:nvSpPr>
          <p:cNvPr id="37891" name="Rectangle 2"/>
          <p:cNvSpPr>
            <a:spLocks noGrp="1" noChangeArrowheads="1"/>
          </p:cNvSpPr>
          <p:nvPr>
            <p:ph type="title"/>
          </p:nvPr>
        </p:nvSpPr>
        <p:spPr>
          <a:xfrm>
            <a:off x="0" y="115888"/>
            <a:ext cx="9144000" cy="1143000"/>
          </a:xfrm>
        </p:spPr>
        <p:txBody>
          <a:bodyPr numCol="1">
            <a:noAutofit/>
          </a:bodyPr>
          <a:lstStyle/>
          <a:p>
            <a:pPr eaLnBrk="1" hangingPunct="1"/>
            <a:r>
              <a:rPr lang="fr-FR" altLang="fr-FR" sz="3200" b="1" dirty="0">
                <a:solidFill>
                  <a:srgbClr val="C00000"/>
                </a:solidFill>
                <a:latin typeface="Arial" pitchFamily="34" charset="0"/>
                <a:cs typeface="Arial" pitchFamily="34" charset="0"/>
              </a:rPr>
              <a:t/>
            </a:r>
            <a:br>
              <a:rPr lang="fr-FR" altLang="fr-FR" sz="3200" b="1" dirty="0">
                <a:solidFill>
                  <a:srgbClr val="C00000"/>
                </a:solidFill>
                <a:latin typeface="Arial" pitchFamily="34" charset="0"/>
                <a:cs typeface="Arial" pitchFamily="34" charset="0"/>
              </a:rPr>
            </a:br>
            <a:r>
              <a:rPr lang="fr-FR" altLang="fr-FR" sz="2800" b="1" dirty="0" err="1" smtClean="0">
                <a:solidFill>
                  <a:srgbClr val="C00000"/>
                </a:solidFill>
                <a:latin typeface="Arial" pitchFamily="34" charset="0"/>
                <a:cs typeface="Arial" pitchFamily="34" charset="0"/>
              </a:rPr>
              <a:t>Ten</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principles</a:t>
            </a:r>
            <a:r>
              <a:rPr lang="fr-FR" altLang="fr-FR" sz="2800" b="1" dirty="0" smtClean="0">
                <a:solidFill>
                  <a:srgbClr val="C00000"/>
                </a:solidFill>
                <a:latin typeface="Arial" pitchFamily="34" charset="0"/>
                <a:cs typeface="Arial" pitchFamily="34" charset="0"/>
              </a:rPr>
              <a:t> to </a:t>
            </a:r>
            <a:r>
              <a:rPr lang="fr-FR" altLang="fr-FR" sz="2800" b="1" dirty="0" err="1" smtClean="0">
                <a:solidFill>
                  <a:srgbClr val="C00000"/>
                </a:solidFill>
                <a:latin typeface="Arial" pitchFamily="34" charset="0"/>
                <a:cs typeface="Arial" pitchFamily="34" charset="0"/>
              </a:rPr>
              <a:t>follow</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when</a:t>
            </a:r>
            <a:r>
              <a:rPr lang="fr-FR" altLang="fr-FR" sz="2800" b="1" dirty="0" smtClean="0">
                <a:solidFill>
                  <a:srgbClr val="C00000"/>
                </a:solidFill>
                <a:latin typeface="Arial" pitchFamily="34" charset="0"/>
                <a:cs typeface="Arial" pitchFamily="34" charset="0"/>
              </a:rPr>
              <a:t/>
            </a:r>
            <a:br>
              <a:rPr lang="fr-FR" altLang="fr-FR" sz="2800" b="1" dirty="0" smtClean="0">
                <a:solidFill>
                  <a:srgbClr val="C00000"/>
                </a:solidFill>
                <a:latin typeface="Arial" pitchFamily="34" charset="0"/>
                <a:cs typeface="Arial" pitchFamily="34" charset="0"/>
              </a:rPr>
            </a:br>
            <a:r>
              <a:rPr lang="fr-FR" altLang="fr-FR" sz="2800" b="1" dirty="0" err="1" smtClean="0">
                <a:solidFill>
                  <a:srgbClr val="C00000"/>
                </a:solidFill>
                <a:latin typeface="Arial" pitchFamily="34" charset="0"/>
                <a:cs typeface="Arial" pitchFamily="34" charset="0"/>
              </a:rPr>
              <a:t>presenting</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complex</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economic</a:t>
            </a:r>
            <a:r>
              <a:rPr lang="fr-FR" altLang="fr-FR" sz="2800" b="1" dirty="0" smtClean="0">
                <a:solidFill>
                  <a:srgbClr val="C00000"/>
                </a:solidFill>
                <a:latin typeface="Arial" pitchFamily="34" charset="0"/>
                <a:cs typeface="Arial" pitchFamily="34" charset="0"/>
              </a:rPr>
              <a:t> </a:t>
            </a:r>
            <a:r>
              <a:rPr lang="fr-FR" altLang="fr-FR" sz="2800" b="1" dirty="0" err="1" smtClean="0">
                <a:solidFill>
                  <a:srgbClr val="C00000"/>
                </a:solidFill>
                <a:latin typeface="Arial" pitchFamily="34" charset="0"/>
                <a:cs typeface="Arial" pitchFamily="34" charset="0"/>
              </a:rPr>
              <a:t>evidence</a:t>
            </a:r>
            <a:r>
              <a:rPr lang="fr-FR" altLang="fr-FR" sz="2800" b="1" dirty="0" smtClean="0">
                <a:solidFill>
                  <a:srgbClr val="C00000"/>
                </a:solidFill>
                <a:latin typeface="Arial" pitchFamily="34" charset="0"/>
                <a:cs typeface="Arial" pitchFamily="34" charset="0"/>
              </a:rPr>
              <a:t> to </a:t>
            </a:r>
            <a:r>
              <a:rPr lang="fr-FR" altLang="fr-FR" sz="2800" b="1" dirty="0">
                <a:solidFill>
                  <a:srgbClr val="C00000"/>
                </a:solidFill>
                <a:latin typeface="Arial" pitchFamily="34" charset="0"/>
                <a:cs typeface="Arial" pitchFamily="34" charset="0"/>
              </a:rPr>
              <a:t>a</a:t>
            </a:r>
            <a:r>
              <a:rPr lang="fr-FR" altLang="fr-FR" sz="2800" b="1" dirty="0" smtClean="0">
                <a:solidFill>
                  <a:srgbClr val="C00000"/>
                </a:solidFill>
                <a:latin typeface="Arial" pitchFamily="34" charset="0"/>
                <a:cs typeface="Arial" pitchFamily="34" charset="0"/>
              </a:rPr>
              <a:t> Court </a:t>
            </a:r>
          </a:p>
        </p:txBody>
      </p:sp>
      <p:sp>
        <p:nvSpPr>
          <p:cNvPr id="37892" name="Text Box 3"/>
          <p:cNvSpPr txBox="1">
            <a:spLocks noChangeArrowheads="1"/>
          </p:cNvSpPr>
          <p:nvPr/>
        </p:nvSpPr>
        <p:spPr>
          <a:xfrm>
            <a:off x="411981" y="2122978"/>
            <a:ext cx="7472387" cy="3970318"/>
          </a:xfrm>
          <a:prstGeom prst="rect">
            <a:avLst/>
          </a:prstGeom>
          <a:noFill/>
          <a:ln w="9525">
            <a:noFill/>
            <a:miter lim="800000"/>
            <a:headEnd/>
            <a:tailEnd/>
          </a:ln>
        </p:spPr>
        <p:txBody>
          <a:bodyPr wrap="square" numCol="1">
            <a:spAutoFit/>
          </a:bodyPr>
          <a:lstStyle/>
          <a:p>
            <a:pPr marL="342900" indent="-342900" algn="just"/>
            <a:r>
              <a:rPr lang="en-US" dirty="0">
                <a:latin typeface="Arial" pitchFamily="34" charset="0"/>
                <a:cs typeface="Arial" pitchFamily="34" charset="0"/>
              </a:rPr>
              <a:t>6. </a:t>
            </a:r>
            <a:r>
              <a:rPr lang="en-US" b="1" dirty="0">
                <a:solidFill>
                  <a:srgbClr val="FF0000"/>
                </a:solidFill>
                <a:latin typeface="Arial" pitchFamily="34" charset="0"/>
                <a:cs typeface="Arial" pitchFamily="34" charset="0"/>
              </a:rPr>
              <a:t>Use plain, non-technical language</a:t>
            </a:r>
            <a:r>
              <a:rPr lang="en-US" dirty="0">
                <a:latin typeface="Arial" pitchFamily="34" charset="0"/>
                <a:cs typeface="Arial" pitchFamily="34" charset="0"/>
              </a:rPr>
              <a:t>. </a:t>
            </a:r>
          </a:p>
          <a:p>
            <a:pPr marL="342900" indent="-342900" algn="just">
              <a:lnSpc>
                <a:spcPct val="50000"/>
              </a:lnSpc>
              <a:buFontTx/>
              <a:buChar char="•"/>
            </a:pPr>
            <a:endParaRPr lang="en-US" dirty="0">
              <a:latin typeface="Arial" pitchFamily="34" charset="0"/>
              <a:cs typeface="Arial" pitchFamily="34" charset="0"/>
            </a:endParaRPr>
          </a:p>
          <a:p>
            <a:pPr marL="342900" indent="-342900" algn="just"/>
            <a:r>
              <a:rPr lang="en-US" dirty="0">
                <a:latin typeface="Arial" pitchFamily="34" charset="0"/>
                <a:cs typeface="Arial" pitchFamily="34" charset="0"/>
              </a:rPr>
              <a:t>7. </a:t>
            </a:r>
            <a:r>
              <a:rPr lang="en-US" b="1" dirty="0">
                <a:solidFill>
                  <a:srgbClr val="FF0000"/>
                </a:solidFill>
                <a:latin typeface="Arial" pitchFamily="34" charset="0"/>
                <a:cs typeface="Arial" pitchFamily="34" charset="0"/>
              </a:rPr>
              <a:t>Where possible, draw on the established stock of </a:t>
            </a:r>
            <a:r>
              <a:rPr lang="en-US" b="1" dirty="0" smtClean="0">
                <a:solidFill>
                  <a:srgbClr val="FF0000"/>
                </a:solidFill>
                <a:latin typeface="Arial" pitchFamily="34" charset="0"/>
                <a:cs typeface="Arial" pitchFamily="34" charset="0"/>
              </a:rPr>
              <a:t>economic theory</a:t>
            </a:r>
            <a:r>
              <a:rPr lang="en-US" dirty="0">
                <a:latin typeface="Arial" pitchFamily="34" charset="0"/>
                <a:cs typeface="Arial" pitchFamily="34" charset="0"/>
              </a:rPr>
              <a:t>, not the latest advances. (the latest advances need to </a:t>
            </a:r>
            <a:r>
              <a:rPr lang="en-US" dirty="0" smtClean="0">
                <a:latin typeface="Arial" pitchFamily="34" charset="0"/>
                <a:cs typeface="Arial" pitchFamily="34" charset="0"/>
              </a:rPr>
              <a:t>be presented </a:t>
            </a:r>
            <a:r>
              <a:rPr lang="en-US" dirty="0">
                <a:latin typeface="Arial" pitchFamily="34" charset="0"/>
                <a:cs typeface="Arial" pitchFamily="34" charset="0"/>
              </a:rPr>
              <a:t>with caution and in context).</a:t>
            </a:r>
          </a:p>
          <a:p>
            <a:pPr marL="342900" indent="-342900" algn="just">
              <a:lnSpc>
                <a:spcPct val="50000"/>
              </a:lnSpc>
            </a:pPr>
            <a:endParaRPr lang="en-US" dirty="0">
              <a:latin typeface="Arial" pitchFamily="34" charset="0"/>
              <a:cs typeface="Arial" pitchFamily="34" charset="0"/>
            </a:endParaRPr>
          </a:p>
          <a:p>
            <a:pPr marL="342900" indent="-342900" algn="just"/>
            <a:r>
              <a:rPr lang="en-US" dirty="0">
                <a:latin typeface="Arial" pitchFamily="34" charset="0"/>
                <a:cs typeface="Arial" pitchFamily="34" charset="0"/>
              </a:rPr>
              <a:t>8. </a:t>
            </a:r>
            <a:r>
              <a:rPr lang="en-US" b="1" dirty="0">
                <a:solidFill>
                  <a:srgbClr val="FF0000"/>
                </a:solidFill>
                <a:latin typeface="Arial" pitchFamily="34" charset="0"/>
                <a:cs typeface="Arial" pitchFamily="34" charset="0"/>
              </a:rPr>
              <a:t>Make sure the economic case is well aligned with the </a:t>
            </a:r>
            <a:r>
              <a:rPr lang="en-US" b="1" dirty="0" smtClean="0">
                <a:solidFill>
                  <a:srgbClr val="FF0000"/>
                </a:solidFill>
                <a:latin typeface="Arial" pitchFamily="34" charset="0"/>
                <a:cs typeface="Arial" pitchFamily="34" charset="0"/>
              </a:rPr>
              <a:t>legal case</a:t>
            </a:r>
            <a:r>
              <a:rPr lang="en-US" dirty="0">
                <a:latin typeface="Arial" pitchFamily="34" charset="0"/>
                <a:cs typeface="Arial" pitchFamily="34" charset="0"/>
              </a:rPr>
              <a:t>. In some cases, the economic and legal analyses </a:t>
            </a:r>
            <a:r>
              <a:rPr lang="en-US" dirty="0" smtClean="0">
                <a:latin typeface="Arial" pitchFamily="34" charset="0"/>
                <a:cs typeface="Arial" pitchFamily="34" charset="0"/>
              </a:rPr>
              <a:t>are presented </a:t>
            </a:r>
            <a:r>
              <a:rPr lang="en-US" dirty="0">
                <a:latin typeface="Arial" pitchFamily="34" charset="0"/>
                <a:cs typeface="Arial" pitchFamily="34" charset="0"/>
              </a:rPr>
              <a:t>as more or less distinct sets of arguments, and </a:t>
            </a:r>
            <a:r>
              <a:rPr lang="en-US" dirty="0" smtClean="0">
                <a:latin typeface="Arial" pitchFamily="34" charset="0"/>
                <a:cs typeface="Arial" pitchFamily="34" charset="0"/>
              </a:rPr>
              <a:t>can even </a:t>
            </a:r>
            <a:r>
              <a:rPr lang="en-US" dirty="0">
                <a:latin typeface="Arial" pitchFamily="34" charset="0"/>
                <a:cs typeface="Arial" pitchFamily="34" charset="0"/>
              </a:rPr>
              <a:t>make inconsistent assumptions. </a:t>
            </a:r>
          </a:p>
          <a:p>
            <a:pPr marL="342900" indent="-342900" algn="just">
              <a:lnSpc>
                <a:spcPct val="50000"/>
              </a:lnSpc>
            </a:pPr>
            <a:endParaRPr lang="en-US" dirty="0">
              <a:latin typeface="Arial" pitchFamily="34" charset="0"/>
              <a:cs typeface="Arial" pitchFamily="34" charset="0"/>
            </a:endParaRPr>
          </a:p>
          <a:p>
            <a:pPr marL="342900" indent="-342900" algn="just"/>
            <a:r>
              <a:rPr lang="en-US" dirty="0">
                <a:latin typeface="Arial" pitchFamily="34" charset="0"/>
                <a:cs typeface="Arial" pitchFamily="34" charset="0"/>
              </a:rPr>
              <a:t>9. </a:t>
            </a:r>
            <a:r>
              <a:rPr lang="en-US" b="1" dirty="0">
                <a:solidFill>
                  <a:srgbClr val="FF0000"/>
                </a:solidFill>
                <a:latin typeface="Arial" pitchFamily="34" charset="0"/>
                <a:cs typeface="Arial" pitchFamily="34" charset="0"/>
              </a:rPr>
              <a:t>Don’t try to use complex economics as a smokescreen </a:t>
            </a:r>
            <a:r>
              <a:rPr lang="en-US" b="1" dirty="0" smtClean="0">
                <a:solidFill>
                  <a:srgbClr val="FF0000"/>
                </a:solidFill>
                <a:latin typeface="Arial" pitchFamily="34" charset="0"/>
                <a:cs typeface="Arial" pitchFamily="34" charset="0"/>
              </a:rPr>
              <a:t>for weak </a:t>
            </a:r>
            <a:r>
              <a:rPr lang="en-US" b="1" dirty="0">
                <a:solidFill>
                  <a:srgbClr val="FF0000"/>
                </a:solidFill>
                <a:latin typeface="Arial" pitchFamily="34" charset="0"/>
                <a:cs typeface="Arial" pitchFamily="34" charset="0"/>
              </a:rPr>
              <a:t>arguments</a:t>
            </a:r>
            <a:r>
              <a:rPr lang="en-US" dirty="0">
                <a:latin typeface="Arial" pitchFamily="34" charset="0"/>
                <a:cs typeface="Arial" pitchFamily="34" charset="0"/>
              </a:rPr>
              <a:t>. All you are likely to do is annoy the judge. </a:t>
            </a:r>
          </a:p>
          <a:p>
            <a:pPr marL="342900" indent="-342900" algn="just">
              <a:lnSpc>
                <a:spcPct val="50000"/>
              </a:lnSpc>
            </a:pPr>
            <a:endParaRPr lang="en-US" dirty="0">
              <a:latin typeface="Arial" pitchFamily="34" charset="0"/>
              <a:cs typeface="Arial" pitchFamily="34" charset="0"/>
            </a:endParaRPr>
          </a:p>
          <a:p>
            <a:pPr marL="342900" indent="-342900" algn="just"/>
            <a:r>
              <a:rPr lang="en-US" dirty="0">
                <a:latin typeface="Arial" pitchFamily="34" charset="0"/>
                <a:cs typeface="Arial" pitchFamily="34" charset="0"/>
              </a:rPr>
              <a:t>10. </a:t>
            </a:r>
            <a:r>
              <a:rPr lang="en-US" b="1" dirty="0">
                <a:solidFill>
                  <a:srgbClr val="FF0000"/>
                </a:solidFill>
                <a:latin typeface="Arial" pitchFamily="34" charset="0"/>
                <a:cs typeface="Arial" pitchFamily="34" charset="0"/>
              </a:rPr>
              <a:t>Ensure your expert witness</a:t>
            </a:r>
            <a:r>
              <a:rPr lang="en-US" b="1" dirty="0">
                <a:latin typeface="Arial" pitchFamily="34" charset="0"/>
                <a:cs typeface="Arial" pitchFamily="34" charset="0"/>
              </a:rPr>
              <a:t> </a:t>
            </a:r>
            <a:r>
              <a:rPr lang="en-US" dirty="0">
                <a:latin typeface="Arial" pitchFamily="34" charset="0"/>
                <a:cs typeface="Arial" pitchFamily="34" charset="0"/>
              </a:rPr>
              <a:t>is well prepared </a:t>
            </a:r>
            <a:r>
              <a:rPr lang="en-US" b="1" dirty="0">
                <a:latin typeface="Arial" pitchFamily="34" charset="0"/>
                <a:cs typeface="Arial" pitchFamily="34" charset="0"/>
              </a:rPr>
              <a:t>and </a:t>
            </a:r>
            <a:r>
              <a:rPr lang="en-US" b="1" dirty="0" smtClean="0">
                <a:solidFill>
                  <a:srgbClr val="FF0000"/>
                </a:solidFill>
                <a:latin typeface="Arial" pitchFamily="34" charset="0"/>
                <a:cs typeface="Arial" pitchFamily="34" charset="0"/>
              </a:rPr>
              <a:t>doesn’t hector </a:t>
            </a:r>
            <a:r>
              <a:rPr lang="en-US" b="1" dirty="0">
                <a:solidFill>
                  <a:srgbClr val="FF0000"/>
                </a:solidFill>
                <a:latin typeface="Arial" pitchFamily="34" charset="0"/>
                <a:cs typeface="Arial" pitchFamily="34" charset="0"/>
              </a:rPr>
              <a:t>or talk down to the Judge.</a:t>
            </a: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2624765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b="1" dirty="0" smtClean="0">
                <a:solidFill>
                  <a:srgbClr val="FF0000"/>
                </a:solidFill>
                <a:latin typeface="Arial" pitchFamily="34" charset="0"/>
                <a:cs typeface="Arial" pitchFamily="34" charset="0"/>
              </a:rPr>
              <a:t>How to </a:t>
            </a:r>
            <a:r>
              <a:rPr lang="fr-FR" b="1" dirty="0" err="1" smtClean="0">
                <a:solidFill>
                  <a:srgbClr val="FF0000"/>
                </a:solidFill>
                <a:latin typeface="Arial" pitchFamily="34" charset="0"/>
                <a:cs typeface="Arial" pitchFamily="34" charset="0"/>
              </a:rPr>
              <a:t>facilitate</a:t>
            </a:r>
            <a:r>
              <a:rPr lang="fr-FR" b="1" dirty="0" smtClean="0">
                <a:solidFill>
                  <a:srgbClr val="FF0000"/>
                </a:solidFill>
                <a:latin typeface="Arial" pitchFamily="34" charset="0"/>
                <a:cs typeface="Arial" pitchFamily="34" charset="0"/>
              </a:rPr>
              <a:t> the </a:t>
            </a:r>
            <a:r>
              <a:rPr lang="fr-FR" b="1" dirty="0" err="1" smtClean="0">
                <a:solidFill>
                  <a:srgbClr val="FF0000"/>
                </a:solidFill>
                <a:latin typeface="Arial" pitchFamily="34" charset="0"/>
                <a:cs typeface="Arial" pitchFamily="34" charset="0"/>
              </a:rPr>
              <a:t>economic</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undertanding</a:t>
            </a:r>
            <a:r>
              <a:rPr lang="fr-FR" b="1" dirty="0" smtClean="0">
                <a:solidFill>
                  <a:srgbClr val="FF0000"/>
                </a:solidFill>
                <a:latin typeface="Arial" pitchFamily="34" charset="0"/>
                <a:cs typeface="Arial" pitchFamily="34" charset="0"/>
              </a:rPr>
              <a:t> of courts </a:t>
            </a:r>
            <a:r>
              <a:rPr lang="fr-FR" dirty="0" smtClean="0">
                <a:latin typeface="Arial" pitchFamily="34" charset="0"/>
                <a:cs typeface="Arial" pitchFamily="34" charset="0"/>
              </a:rPr>
              <a:t>,</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Conclusion</a:t>
            </a:r>
            <a:endParaRPr lang="fr-FR" dirty="0">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193542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71438"/>
            <a:ext cx="9144000" cy="1143001"/>
          </a:xfrm>
        </p:spPr>
        <p:txBody>
          <a:bodyPr/>
          <a:lstStyle/>
          <a:p>
            <a:pPr eaLnBrk="1" hangingPunct="1"/>
            <a:r>
              <a:rPr lang="en-US" sz="3200" b="1" dirty="0" smtClean="0">
                <a:solidFill>
                  <a:srgbClr val="C00000"/>
                </a:solidFill>
                <a:latin typeface="Arial" pitchFamily="34" charset="0"/>
                <a:cs typeface="Arial" pitchFamily="34" charset="0"/>
              </a:rPr>
              <a:t>How to facilitate the economic understanding of civil courts ?</a:t>
            </a:r>
            <a:endParaRPr lang="fr-FR" sz="3200" b="1" dirty="0" smtClean="0">
              <a:solidFill>
                <a:srgbClr val="C00000"/>
              </a:solidFill>
              <a:latin typeface="Arial" pitchFamily="34" charset="0"/>
              <a:cs typeface="Arial" pitchFamily="34" charset="0"/>
            </a:endParaRPr>
          </a:p>
        </p:txBody>
      </p:sp>
      <p:sp>
        <p:nvSpPr>
          <p:cNvPr id="40963" name="TextBox 2"/>
          <p:cNvSpPr txBox="1">
            <a:spLocks noChangeArrowheads="1"/>
          </p:cNvSpPr>
          <p:nvPr/>
        </p:nvSpPr>
        <p:spPr bwMode="auto">
          <a:xfrm>
            <a:off x="428625" y="1785938"/>
            <a:ext cx="8286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atin typeface="Calibri" pitchFamily="34" charset="0"/>
            </a:endParaRPr>
          </a:p>
        </p:txBody>
      </p:sp>
      <p:sp>
        <p:nvSpPr>
          <p:cNvPr id="40964" name="TextBox 3"/>
          <p:cNvSpPr txBox="1">
            <a:spLocks noChangeArrowheads="1"/>
          </p:cNvSpPr>
          <p:nvPr/>
        </p:nvSpPr>
        <p:spPr bwMode="auto">
          <a:xfrm>
            <a:off x="357188" y="1754188"/>
            <a:ext cx="8429625" cy="452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en-US" dirty="0">
                <a:cs typeface="Arial" pitchFamily="34" charset="0"/>
              </a:rPr>
              <a:t>When courts retain their own expert in antitrust damages proceedings, there is a </a:t>
            </a:r>
            <a:r>
              <a:rPr lang="en-US" dirty="0" err="1">
                <a:cs typeface="Arial" pitchFamily="34" charset="0"/>
              </a:rPr>
              <a:t>a</a:t>
            </a:r>
            <a:r>
              <a:rPr lang="en-US" dirty="0">
                <a:cs typeface="Arial" pitchFamily="34" charset="0"/>
              </a:rPr>
              <a:t> need for the court to define the expert’s mission in a relevant way. Such a definition also requires the court to have a sufficient understanding of economics.</a:t>
            </a:r>
          </a:p>
          <a:p>
            <a:pPr algn="just" eaLnBrk="1" hangingPunct="1"/>
            <a:endParaRPr lang="en-US" dirty="0">
              <a:cs typeface="Arial" pitchFamily="34" charset="0"/>
            </a:endParaRPr>
          </a:p>
          <a:p>
            <a:pPr algn="just" eaLnBrk="1" hangingPunct="1"/>
            <a:r>
              <a:rPr lang="en-US" dirty="0">
                <a:cs typeface="Arial" pitchFamily="34" charset="0"/>
              </a:rPr>
              <a:t>The question then is how to ensure that courts will have a sufficient level of understanding of economics to enable them to fully grasp the differences between the parties’ experts or to instruct their own experts. This is a challenge in civil law countries where judges (or lawyers) had, until recently, very little exposure to economics during their legal training. </a:t>
            </a:r>
          </a:p>
          <a:p>
            <a:pPr algn="just" eaLnBrk="1" hangingPunct="1"/>
            <a:endParaRPr lang="en-US" dirty="0">
              <a:cs typeface="Arial" pitchFamily="34" charset="0"/>
            </a:endParaRPr>
          </a:p>
          <a:p>
            <a:pPr algn="just" eaLnBrk="1" hangingPunct="1"/>
            <a:r>
              <a:rPr lang="en-US" dirty="0">
                <a:cs typeface="Arial" pitchFamily="34" charset="0"/>
              </a:rPr>
              <a:t>There are three types of tools that can be used to increase the level of economic understanding of courts:</a:t>
            </a:r>
          </a:p>
          <a:p>
            <a:pPr algn="just" eaLnBrk="1" hangingPunct="1"/>
            <a:endParaRPr lang="en-US" dirty="0">
              <a:cs typeface="Arial" pitchFamily="34" charset="0"/>
            </a:endParaRPr>
          </a:p>
          <a:p>
            <a:pPr algn="just" eaLnBrk="1" hangingPunct="1"/>
            <a:r>
              <a:rPr lang="en-US" b="1" dirty="0">
                <a:solidFill>
                  <a:srgbClr val="FF0000"/>
                </a:solidFill>
                <a:cs typeface="Arial" pitchFamily="34" charset="0"/>
              </a:rPr>
              <a:t>Institutional tools; </a:t>
            </a:r>
          </a:p>
          <a:p>
            <a:pPr algn="just" eaLnBrk="1" hangingPunct="1"/>
            <a:r>
              <a:rPr lang="en-US" b="1" dirty="0">
                <a:solidFill>
                  <a:srgbClr val="FF0000"/>
                </a:solidFill>
                <a:cs typeface="Arial" pitchFamily="34" charset="0"/>
              </a:rPr>
              <a:t>Procedural tools;</a:t>
            </a:r>
          </a:p>
          <a:p>
            <a:pPr algn="just" eaLnBrk="1" hangingPunct="1"/>
            <a:r>
              <a:rPr lang="en-US" b="1" dirty="0">
                <a:solidFill>
                  <a:srgbClr val="FF0000"/>
                </a:solidFill>
                <a:cs typeface="Arial" pitchFamily="34" charset="0"/>
              </a:rPr>
              <a:t>Methodological tools</a:t>
            </a:r>
            <a:r>
              <a:rPr lang="en-US" dirty="0">
                <a:cs typeface="Arial" pitchFamily="34" charset="0"/>
              </a:rPr>
              <a:t>.</a:t>
            </a:r>
          </a:p>
        </p:txBody>
      </p:sp>
      <p:sp>
        <p:nvSpPr>
          <p:cNvPr id="5" name="Slide Number Placeholder 4"/>
          <p:cNvSpPr>
            <a:spLocks noGrp="1"/>
          </p:cNvSpPr>
          <p:nvPr>
            <p:ph type="sldNum" sz="quarter" idx="12"/>
          </p:nvPr>
        </p:nvSpPr>
        <p:spPr/>
        <p:txBody>
          <a:bodyPr/>
          <a:lstStyle/>
          <a:p>
            <a:pPr>
              <a:defRPr/>
            </a:pPr>
            <a:fld id="{72ECE9BF-5A24-484F-A414-A12619F6A938}" type="slidenum">
              <a:rPr lang="fr-FR"/>
              <a:pPr>
                <a:defRPr/>
              </a:pPr>
              <a:t>63</a:t>
            </a:fld>
            <a:endParaRPr lang="fr-FR"/>
          </a:p>
        </p:txBody>
      </p:sp>
      <p:sp>
        <p:nvSpPr>
          <p:cNvPr id="2" name="Footer Placeholder 1"/>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936588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fr-FR" sz="3200" b="1" dirty="0" smtClean="0">
                <a:solidFill>
                  <a:srgbClr val="CC0000"/>
                </a:solidFill>
                <a:latin typeface="Arial" panose="020B0604020202020204" pitchFamily="34" charset="0"/>
                <a:cs typeface="Arial" panose="020B0604020202020204" pitchFamily="34" charset="0"/>
              </a:rPr>
              <a:t>Issues to </a:t>
            </a:r>
            <a:r>
              <a:rPr lang="fr-FR" sz="3200" b="1" dirty="0" err="1" smtClean="0">
                <a:solidFill>
                  <a:srgbClr val="CC0000"/>
                </a:solidFill>
                <a:latin typeface="Arial" panose="020B0604020202020204" pitchFamily="34" charset="0"/>
                <a:cs typeface="Arial" panose="020B0604020202020204" pitchFamily="34" charset="0"/>
              </a:rPr>
              <a:t>be</a:t>
            </a:r>
            <a:r>
              <a:rPr lang="fr-FR" sz="3200" b="1" dirty="0" smtClean="0">
                <a:solidFill>
                  <a:srgbClr val="CC0000"/>
                </a:solidFill>
                <a:latin typeface="Arial" panose="020B0604020202020204" pitchFamily="34" charset="0"/>
                <a:cs typeface="Arial" panose="020B0604020202020204" pitchFamily="34" charset="0"/>
              </a:rPr>
              <a:t> </a:t>
            </a:r>
            <a:r>
              <a:rPr lang="fr-FR" sz="3200" b="1" dirty="0" err="1" smtClean="0">
                <a:solidFill>
                  <a:srgbClr val="CC0000"/>
                </a:solidFill>
                <a:latin typeface="Arial" panose="020B0604020202020204" pitchFamily="34" charset="0"/>
                <a:cs typeface="Arial" panose="020B0604020202020204" pitchFamily="34" charset="0"/>
              </a:rPr>
              <a:t>discussed</a:t>
            </a:r>
            <a:endParaRPr lang="fr-FR" sz="3200" b="1" dirty="0">
              <a:solidFill>
                <a:srgbClr val="CC0000"/>
              </a:solidFill>
              <a:latin typeface="Arial" panose="020B0604020202020204" pitchFamily="34" charset="0"/>
              <a:cs typeface="Arial" panose="020B0604020202020204" pitchFamily="34" charset="0"/>
            </a:endParaRPr>
          </a:p>
        </p:txBody>
      </p:sp>
      <p:sp>
        <p:nvSpPr>
          <p:cNvPr id="3" name="TextBox 2"/>
          <p:cNvSpPr txBox="1"/>
          <p:nvPr/>
        </p:nvSpPr>
        <p:spPr>
          <a:xfrm>
            <a:off x="755576" y="836712"/>
            <a:ext cx="7848872" cy="6740307"/>
          </a:xfrm>
          <a:prstGeom prst="rect">
            <a:avLst/>
          </a:prstGeom>
          <a:noFill/>
        </p:spPr>
        <p:txBody>
          <a:bodyPr wrap="square" rtlCol="0">
            <a:spAutoFit/>
          </a:bodyPr>
          <a:lstStyle/>
          <a:p>
            <a:pPr marL="342900" indent="-342900">
              <a:buAutoNum type="arabicParenR"/>
            </a:pP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thinking</a:t>
            </a:r>
            <a:endParaRPr lang="fr-FR" dirty="0" smtClean="0">
              <a:latin typeface="Arial" panose="020B0604020202020204" pitchFamily="34" charset="0"/>
              <a:cs typeface="Arial" panose="020B0604020202020204" pitchFamily="34" charset="0"/>
            </a:endParaRPr>
          </a:p>
          <a:p>
            <a:pPr marL="342900" indent="-342900">
              <a:buAutoNum type="arabicParenR"/>
            </a:pPr>
            <a:endParaRPr lang="fr-FR" dirty="0">
              <a:latin typeface="Arial" panose="020B0604020202020204" pitchFamily="34" charset="0"/>
              <a:cs typeface="Arial" panose="020B0604020202020204" pitchFamily="34" charset="0"/>
            </a:endParaRPr>
          </a:p>
          <a:p>
            <a:pPr marL="342900" indent="-342900">
              <a:buAutoNum type="arabicParenR"/>
            </a:pPr>
            <a:r>
              <a:rPr lang="fr-FR" dirty="0" smtClean="0">
                <a:latin typeface="Arial" panose="020B0604020202020204" pitchFamily="34" charset="0"/>
                <a:cs typeface="Arial" panose="020B0604020202020204" pitchFamily="34" charset="0"/>
              </a:rPr>
              <a:t>The scope of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Unfair practices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anticompetitive </a:t>
            </a:r>
            <a:r>
              <a:rPr lang="en-US" dirty="0" smtClean="0">
                <a:latin typeface="Arial" panose="020B0604020202020204" pitchFamily="34" charset="0"/>
                <a:cs typeface="Arial" panose="020B0604020202020204" pitchFamily="34" charset="0"/>
              </a:rPr>
              <a:t>practices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a:latin typeface="Arial" panose="020B0604020202020204" pitchFamily="34" charset="0"/>
                <a:cs typeface="Arial" panose="020B0604020202020204" pitchFamily="34" charset="0"/>
              </a:rPr>
              <a:t>Economic elements useful in competition  </a:t>
            </a:r>
            <a:r>
              <a:rPr lang="en-US" dirty="0" smtClean="0">
                <a:latin typeface="Arial" panose="020B0604020202020204" pitchFamily="34" charset="0"/>
                <a:cs typeface="Arial" panose="020B0604020202020204" pitchFamily="34" charset="0"/>
              </a:rPr>
              <a:t>law</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Economic issues in assessing anticompetitive agreements</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FontTx/>
              <a:buAutoNum type="arabicParenR"/>
            </a:pPr>
            <a:r>
              <a:rPr lang="fr-FR" dirty="0" err="1">
                <a:latin typeface="Arial" pitchFamily="34" charset="0"/>
                <a:cs typeface="Arial" pitchFamily="34" charset="0"/>
              </a:rPr>
              <a:t>Economic</a:t>
            </a:r>
            <a:r>
              <a:rPr lang="fr-FR" dirty="0">
                <a:latin typeface="Arial" pitchFamily="34" charset="0"/>
                <a:cs typeface="Arial" pitchFamily="34" charset="0"/>
              </a:rPr>
              <a:t> issues in </a:t>
            </a:r>
            <a:r>
              <a:rPr lang="fr-FR" dirty="0" err="1">
                <a:latin typeface="Arial" pitchFamily="34" charset="0"/>
                <a:cs typeface="Arial" pitchFamily="34" charset="0"/>
              </a:rPr>
              <a:t>assessing</a:t>
            </a:r>
            <a:r>
              <a:rPr lang="fr-FR" dirty="0">
                <a:latin typeface="Arial" pitchFamily="34" charset="0"/>
                <a:cs typeface="Arial" pitchFamily="34" charset="0"/>
              </a:rPr>
              <a:t> the </a:t>
            </a:r>
            <a:r>
              <a:rPr lang="fr-FR" dirty="0" err="1">
                <a:latin typeface="Arial" pitchFamily="34" charset="0"/>
                <a:cs typeface="Arial" pitchFamily="34" charset="0"/>
              </a:rPr>
              <a:t>conduct</a:t>
            </a:r>
            <a:r>
              <a:rPr lang="fr-FR" dirty="0">
                <a:latin typeface="Arial" pitchFamily="34" charset="0"/>
                <a:cs typeface="Arial" pitchFamily="34" charset="0"/>
              </a:rPr>
              <a:t> of dominant </a:t>
            </a:r>
            <a:r>
              <a:rPr lang="fr-FR" dirty="0" err="1" smtClean="0">
                <a:latin typeface="Arial" pitchFamily="34" charset="0"/>
                <a:cs typeface="Arial" pitchFamily="34" charset="0"/>
              </a:rPr>
              <a:t>firms</a:t>
            </a:r>
            <a:endParaRPr lang="fr-FR" dirty="0" smtClean="0">
              <a:latin typeface="Arial" pitchFamily="34" charset="0"/>
              <a:cs typeface="Arial" pitchFamily="34" charset="0"/>
            </a:endParaRPr>
          </a:p>
          <a:p>
            <a:pPr marL="342900" indent="-342900">
              <a:buFontTx/>
              <a:buAutoNum type="arabicParenR"/>
            </a:pPr>
            <a:endParaRPr lang="fr-FR" b="1" dirty="0">
              <a:solidFill>
                <a:srgbClr val="FF0000"/>
              </a:solidFill>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Relevance for Hong Kong </a:t>
            </a:r>
            <a:r>
              <a:rPr lang="fr-FR" dirty="0" err="1">
                <a:latin typeface="Arial" pitchFamily="34" charset="0"/>
                <a:cs typeface="Arial" pitchFamily="34" charset="0"/>
              </a:rPr>
              <a:t>c</a:t>
            </a:r>
            <a:r>
              <a:rPr lang="fr-FR" dirty="0" err="1" smtClean="0">
                <a:latin typeface="Arial" pitchFamily="34" charset="0"/>
                <a:cs typeface="Arial" pitchFamily="34" charset="0"/>
              </a:rPr>
              <a:t>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endParaRPr lang="fr-FR" dirty="0" smtClean="0">
              <a:latin typeface="Arial" pitchFamily="34" charset="0"/>
              <a:cs typeface="Arial" pitchFamily="34" charset="0"/>
            </a:endParaRPr>
          </a:p>
          <a:p>
            <a:pPr marL="342900" indent="-342900">
              <a:buFontTx/>
              <a:buAutoNum type="arabicParenR"/>
            </a:pPr>
            <a:endParaRPr lang="fr-FR" dirty="0" smtClean="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Damages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practices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err="1" smtClean="0">
                <a:latin typeface="Arial" pitchFamily="34" charset="0"/>
                <a:cs typeface="Arial" pitchFamily="34" charset="0"/>
              </a:rPr>
              <a:t>Ten</a:t>
            </a:r>
            <a:r>
              <a:rPr lang="fr-FR" dirty="0" smtClean="0">
                <a:latin typeface="Arial" pitchFamily="34" charset="0"/>
                <a:cs typeface="Arial" pitchFamily="34" charset="0"/>
              </a:rPr>
              <a:t> </a:t>
            </a:r>
            <a:r>
              <a:rPr lang="fr-FR" dirty="0" err="1" smtClean="0">
                <a:latin typeface="Arial" pitchFamily="34" charset="0"/>
                <a:cs typeface="Arial" pitchFamily="34" charset="0"/>
              </a:rPr>
              <a:t>principles</a:t>
            </a:r>
            <a:r>
              <a:rPr lang="fr-FR" dirty="0" smtClean="0">
                <a:latin typeface="Arial" pitchFamily="34" charset="0"/>
                <a:cs typeface="Arial" pitchFamily="34" charset="0"/>
              </a:rPr>
              <a:t> to </a:t>
            </a:r>
            <a:r>
              <a:rPr lang="fr-FR" dirty="0" err="1" smtClean="0">
                <a:latin typeface="Arial" pitchFamily="34" charset="0"/>
                <a:cs typeface="Arial" pitchFamily="34" charset="0"/>
              </a:rPr>
              <a:t>follow</a:t>
            </a:r>
            <a:r>
              <a:rPr lang="fr-FR" dirty="0" smtClean="0">
                <a:latin typeface="Arial" pitchFamily="34" charset="0"/>
                <a:cs typeface="Arial" pitchFamily="34" charset="0"/>
              </a:rPr>
              <a:t> </a:t>
            </a:r>
            <a:r>
              <a:rPr lang="fr-FR" dirty="0" err="1" smtClean="0">
                <a:latin typeface="Arial" pitchFamily="34" charset="0"/>
                <a:cs typeface="Arial" pitchFamily="34" charset="0"/>
              </a:rPr>
              <a:t>when</a:t>
            </a:r>
            <a:r>
              <a:rPr lang="fr-FR" dirty="0" smtClean="0">
                <a:latin typeface="Arial" pitchFamily="34" charset="0"/>
                <a:cs typeface="Arial" pitchFamily="34" charset="0"/>
              </a:rPr>
              <a:t> </a:t>
            </a:r>
            <a:r>
              <a:rPr lang="fr-FR" dirty="0" err="1" smtClean="0">
                <a:latin typeface="Arial" pitchFamily="34" charset="0"/>
                <a:cs typeface="Arial" pitchFamily="34" charset="0"/>
              </a:rPr>
              <a:t>presenting</a:t>
            </a:r>
            <a:r>
              <a:rPr lang="fr-FR" dirty="0" smtClean="0">
                <a:latin typeface="Arial" pitchFamily="34" charset="0"/>
                <a:cs typeface="Arial" pitchFamily="34" charset="0"/>
              </a:rPr>
              <a:t>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to courts</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dirty="0" smtClean="0">
                <a:latin typeface="Arial" pitchFamily="34" charset="0"/>
                <a:cs typeface="Arial" pitchFamily="34" charset="0"/>
              </a:rPr>
              <a:t>How to </a:t>
            </a:r>
            <a:r>
              <a:rPr lang="fr-FR" dirty="0" err="1" smtClean="0">
                <a:latin typeface="Arial" pitchFamily="34" charset="0"/>
                <a:cs typeface="Arial" pitchFamily="34" charset="0"/>
              </a:rPr>
              <a:t>facilitate</a:t>
            </a:r>
            <a:r>
              <a:rPr lang="fr-FR" dirty="0" smtClean="0">
                <a:latin typeface="Arial" pitchFamily="34" charset="0"/>
                <a:cs typeface="Arial" pitchFamily="34" charset="0"/>
              </a:rPr>
              <a:t> the </a:t>
            </a:r>
            <a:r>
              <a:rPr lang="fr-FR" dirty="0" err="1" smtClean="0">
                <a:latin typeface="Arial" pitchFamily="34" charset="0"/>
                <a:cs typeface="Arial" pitchFamily="34" charset="0"/>
              </a:rPr>
              <a:t>economic</a:t>
            </a:r>
            <a:r>
              <a:rPr lang="fr-FR" dirty="0" smtClean="0">
                <a:latin typeface="Arial" pitchFamily="34" charset="0"/>
                <a:cs typeface="Arial" pitchFamily="34" charset="0"/>
              </a:rPr>
              <a:t> </a:t>
            </a:r>
            <a:r>
              <a:rPr lang="fr-FR" dirty="0" err="1" smtClean="0">
                <a:latin typeface="Arial" pitchFamily="34" charset="0"/>
                <a:cs typeface="Arial" pitchFamily="34" charset="0"/>
              </a:rPr>
              <a:t>undertanding</a:t>
            </a:r>
            <a:r>
              <a:rPr lang="fr-FR" dirty="0" smtClean="0">
                <a:latin typeface="Arial" pitchFamily="34" charset="0"/>
                <a:cs typeface="Arial" pitchFamily="34" charset="0"/>
              </a:rPr>
              <a:t> of courts ,</a:t>
            </a:r>
          </a:p>
          <a:p>
            <a:pPr marL="342900" indent="-342900">
              <a:buFontTx/>
              <a:buAutoNum type="arabicParenR"/>
            </a:pPr>
            <a:endParaRPr lang="fr-FR" dirty="0">
              <a:latin typeface="Arial" pitchFamily="34" charset="0"/>
              <a:cs typeface="Arial" pitchFamily="34" charset="0"/>
            </a:endParaRPr>
          </a:p>
          <a:p>
            <a:pPr marL="342900" indent="-342900">
              <a:buFontTx/>
              <a:buAutoNum type="arabicParenR"/>
            </a:pPr>
            <a:r>
              <a:rPr lang="fr-FR" b="1" dirty="0" smtClean="0">
                <a:solidFill>
                  <a:srgbClr val="FF0000"/>
                </a:solidFill>
                <a:latin typeface="Arial" pitchFamily="34" charset="0"/>
                <a:cs typeface="Arial" pitchFamily="34" charset="0"/>
              </a:rPr>
              <a:t>Conclusion</a:t>
            </a:r>
            <a:endParaRPr lang="fr-FR" b="1" dirty="0">
              <a:solidFill>
                <a:srgbClr val="FF0000"/>
              </a:solidFill>
              <a:latin typeface="Arial" pitchFamily="34" charset="0"/>
              <a:cs typeface="Arial" pitchFamily="34" charset="0"/>
            </a:endParaRPr>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a:p>
          <a:p>
            <a:pPr marL="342900" indent="-342900">
              <a:buAutoNum type="arabicParenR"/>
            </a:pPr>
            <a:endParaRPr lang="en-US" dirty="0"/>
          </a:p>
          <a:p>
            <a:pPr marL="342900" indent="-342900">
              <a:buAutoNum type="arabicParenR"/>
            </a:pPr>
            <a:endParaRPr lang="fr-FR" dirty="0"/>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8080604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3200" b="1" dirty="0" smtClean="0">
                <a:solidFill>
                  <a:srgbClr val="C00000"/>
                </a:solidFill>
                <a:latin typeface="Arial" panose="020B0604020202020204" pitchFamily="34" charset="0"/>
                <a:cs typeface="Arial" panose="020B0604020202020204" pitchFamily="34" charset="0"/>
              </a:rPr>
              <a:t>Conclusion</a:t>
            </a:r>
            <a:endParaRPr lang="fr-FR" b="1" dirty="0">
              <a:solidFill>
                <a:srgbClr val="C0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65</a:t>
            </a:fld>
            <a:endParaRPr lang="fr-FR"/>
          </a:p>
        </p:txBody>
      </p:sp>
      <p:sp>
        <p:nvSpPr>
          <p:cNvPr id="4" name="TextBox 3"/>
          <p:cNvSpPr txBox="1"/>
          <p:nvPr/>
        </p:nvSpPr>
        <p:spPr>
          <a:xfrm>
            <a:off x="467544" y="1628800"/>
            <a:ext cx="8280920" cy="4524315"/>
          </a:xfrm>
          <a:prstGeom prst="rect">
            <a:avLst/>
          </a:prstGeom>
          <a:noFill/>
        </p:spPr>
        <p:txBody>
          <a:bodyPr wrap="square" rtlCol="0">
            <a:spAutoFit/>
          </a:bodyPr>
          <a:lstStyle/>
          <a:p>
            <a:pPr algn="just"/>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unique in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implementation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requires</a:t>
            </a:r>
            <a:r>
              <a:rPr lang="fr-FR" dirty="0" smtClean="0">
                <a:latin typeface="Arial" panose="020B0604020202020204" pitchFamily="34" charset="0"/>
                <a:cs typeface="Arial" panose="020B0604020202020204" pitchFamily="34" charset="0"/>
              </a:rPr>
              <a:t> an </a:t>
            </a:r>
            <a:r>
              <a:rPr lang="fr-FR" dirty="0" err="1" smtClean="0">
                <a:latin typeface="Arial" panose="020B0604020202020204" pitchFamily="34" charset="0"/>
                <a:cs typeface="Arial" panose="020B0604020202020204" pitchFamily="34" charset="0"/>
              </a:rPr>
              <a:t>understanding</a:t>
            </a:r>
            <a:r>
              <a:rPr lang="fr-FR" dirty="0" smtClean="0">
                <a:latin typeface="Arial" panose="020B0604020202020204" pitchFamily="34" charset="0"/>
                <a:cs typeface="Arial" panose="020B0604020202020204" pitchFamily="34" charset="0"/>
              </a:rPr>
              <a:t> of the concepts </a:t>
            </a:r>
            <a:r>
              <a:rPr lang="fr-FR" dirty="0" err="1" smtClean="0">
                <a:latin typeface="Arial" panose="020B0604020202020204" pitchFamily="34" charset="0"/>
                <a:cs typeface="Arial" panose="020B0604020202020204" pitchFamily="34" charset="0"/>
              </a:rPr>
              <a:t>underlying</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economic</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analysis</a:t>
            </a:r>
            <a:r>
              <a:rPr lang="fr-FR" dirty="0" smtClean="0">
                <a:latin typeface="Arial" panose="020B0604020202020204" pitchFamily="34" charset="0"/>
                <a:cs typeface="Arial" panose="020B0604020202020204" pitchFamily="34" charset="0"/>
              </a:rPr>
              <a:t> of </a:t>
            </a:r>
            <a:r>
              <a:rPr lang="fr-FR" dirty="0" err="1" smtClean="0">
                <a:latin typeface="Arial" panose="020B0604020202020204" pitchFamily="34" charset="0"/>
                <a:cs typeface="Arial" panose="020B0604020202020204" pitchFamily="34" charset="0"/>
              </a:rPr>
              <a:t>markets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so</a:t>
            </a:r>
            <a:r>
              <a:rPr lang="fr-FR" dirty="0" smtClean="0">
                <a:latin typeface="Arial" panose="020B0604020202020204" pitchFamily="34" charset="0"/>
                <a:cs typeface="Arial" panose="020B0604020202020204" pitchFamily="34" charset="0"/>
              </a:rPr>
              <a:t> as to </a:t>
            </a:r>
            <a:r>
              <a:rPr lang="fr-FR" dirty="0" err="1" smtClean="0">
                <a:latin typeface="Arial" panose="020B0604020202020204" pitchFamily="34" charset="0"/>
                <a:cs typeface="Arial" panose="020B0604020202020204" pitchFamily="34" charset="0"/>
              </a:rPr>
              <a:t>distinguish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between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prohibited</a:t>
            </a:r>
            <a:r>
              <a:rPr lang="fr-FR" dirty="0" smtClean="0">
                <a:latin typeface="Arial" panose="020B0604020202020204" pitchFamily="34" charset="0"/>
                <a:cs typeface="Arial" panose="020B0604020202020204" pitchFamily="34" charset="0"/>
              </a:rPr>
              <a:t> and non </a:t>
            </a:r>
            <a:r>
              <a:rPr lang="fr-FR" dirty="0" err="1" smtClean="0">
                <a:latin typeface="Arial" panose="020B0604020202020204" pitchFamily="34" charset="0"/>
                <a:cs typeface="Arial" panose="020B0604020202020204" pitchFamily="34" charset="0"/>
              </a:rPr>
              <a:t>prohibited</a:t>
            </a:r>
            <a:r>
              <a:rPr lang="fr-FR" dirty="0" smtClean="0">
                <a:latin typeface="Arial" panose="020B0604020202020204" pitchFamily="34" charset="0"/>
                <a:cs typeface="Arial" panose="020B0604020202020204" pitchFamily="34" charset="0"/>
              </a:rPr>
              <a:t> practices.</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At the </a:t>
            </a:r>
            <a:r>
              <a:rPr lang="fr-FR" dirty="0" err="1" smtClean="0">
                <a:latin typeface="Arial" panose="020B0604020202020204" pitchFamily="34" charset="0"/>
                <a:cs typeface="Arial" panose="020B0604020202020204" pitchFamily="34" charset="0"/>
              </a:rPr>
              <a:t>same</a:t>
            </a:r>
            <a:r>
              <a:rPr lang="fr-FR" dirty="0" smtClean="0">
                <a:latin typeface="Arial" panose="020B0604020202020204" pitchFamily="34" charset="0"/>
                <a:cs typeface="Arial" panose="020B0604020202020204" pitchFamily="34" charset="0"/>
              </a:rPr>
              <a:t> time, </a:t>
            </a:r>
            <a:r>
              <a:rPr lang="fr-FR" dirty="0" err="1" smtClean="0">
                <a:latin typeface="Arial" panose="020B0604020202020204" pitchFamily="34" charset="0"/>
                <a:cs typeface="Arial" panose="020B0604020202020204" pitchFamily="34" charset="0"/>
              </a:rPr>
              <a:t>because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a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cannot</a:t>
            </a:r>
            <a:r>
              <a:rPr lang="fr-FR" dirty="0" smtClean="0">
                <a:latin typeface="Arial" panose="020B0604020202020204" pitchFamily="34" charset="0"/>
                <a:cs typeface="Arial" panose="020B0604020202020204" pitchFamily="34" charset="0"/>
              </a:rPr>
              <a:t> ignore the </a:t>
            </a:r>
            <a:r>
              <a:rPr lang="fr-FR" dirty="0" err="1" smtClean="0">
                <a:latin typeface="Arial" panose="020B0604020202020204" pitchFamily="34" charset="0"/>
                <a:cs typeface="Arial" panose="020B0604020202020204" pitchFamily="34" charset="0"/>
              </a:rPr>
              <a:t>general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principles</a:t>
            </a:r>
            <a:r>
              <a:rPr lang="fr-FR" dirty="0" smtClean="0">
                <a:latin typeface="Arial" panose="020B0604020202020204" pitchFamily="34" charset="0"/>
                <a:cs typeface="Arial" panose="020B0604020202020204" pitchFamily="34" charset="0"/>
              </a:rPr>
              <a:t> applicable ( </a:t>
            </a:r>
            <a:r>
              <a:rPr lang="fr-FR" dirty="0" err="1" smtClean="0">
                <a:latin typeface="Arial" panose="020B0604020202020204" pitchFamily="34" charset="0"/>
                <a:cs typeface="Arial" panose="020B0604020202020204" pitchFamily="34" charset="0"/>
              </a:rPr>
              <a:t>whether</a:t>
            </a:r>
            <a:r>
              <a:rPr lang="fr-FR" dirty="0" smtClean="0">
                <a:latin typeface="Arial" panose="020B0604020202020204" pitchFamily="34" charset="0"/>
                <a:cs typeface="Arial" panose="020B0604020202020204" pitchFamily="34" charset="0"/>
              </a:rPr>
              <a:t> administrative or </a:t>
            </a:r>
            <a:r>
              <a:rPr lang="fr-FR" dirty="0" err="1" smtClean="0">
                <a:latin typeface="Arial" panose="020B0604020202020204" pitchFamily="34" charset="0"/>
                <a:cs typeface="Arial" panose="020B0604020202020204" pitchFamily="34" charset="0"/>
              </a:rPr>
              <a:t>criminal</a:t>
            </a:r>
            <a:r>
              <a:rPr lang="fr-FR" dirty="0" smtClean="0">
                <a:latin typeface="Arial" panose="020B0604020202020204" pitchFamily="34" charset="0"/>
                <a:cs typeface="Arial" panose="020B0604020202020204" pitchFamily="34" charset="0"/>
              </a:rPr>
              <a:t> or civil) </a:t>
            </a:r>
          </a:p>
          <a:p>
            <a:pPr algn="just"/>
            <a:endParaRPr lang="fr-FR" dirty="0" smtClean="0">
              <a:latin typeface="Arial" panose="020B0604020202020204" pitchFamily="34" charset="0"/>
              <a:cs typeface="Arial" panose="020B0604020202020204" pitchFamily="34" charset="0"/>
            </a:endParaRPr>
          </a:p>
          <a:p>
            <a:pPr algn="just"/>
            <a:r>
              <a:rPr lang="fr-FR" dirty="0" err="1" smtClean="0">
                <a:latin typeface="Arial" panose="020B0604020202020204" pitchFamily="34" charset="0"/>
                <a:cs typeface="Arial" panose="020B0604020202020204" pitchFamily="34" charset="0"/>
              </a:rPr>
              <a:t>Therefore</a:t>
            </a:r>
            <a:r>
              <a:rPr lang="fr-FR" dirty="0" smtClean="0">
                <a:latin typeface="Arial" panose="020B0604020202020204" pitchFamily="34" charset="0"/>
                <a:cs typeface="Arial" panose="020B0604020202020204" pitchFamily="34" charset="0"/>
              </a:rPr>
              <a:t> the courts </a:t>
            </a:r>
            <a:r>
              <a:rPr lang="fr-FR" dirty="0" err="1" smtClean="0">
                <a:latin typeface="Arial" panose="020B0604020202020204" pitchFamily="34" charset="0"/>
                <a:cs typeface="Arial" panose="020B0604020202020204" pitchFamily="34" charset="0"/>
              </a:rPr>
              <a:t>adjudicating</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cases or </a:t>
            </a:r>
            <a:r>
              <a:rPr lang="fr-FR" dirty="0" err="1" smtClean="0">
                <a:latin typeface="Arial" panose="020B0604020202020204" pitchFamily="34" charset="0"/>
                <a:cs typeface="Arial" panose="020B0604020202020204" pitchFamily="34" charset="0"/>
              </a:rPr>
              <a:t>reviewing</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decisions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from</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authorities</a:t>
            </a:r>
            <a:r>
              <a:rPr lang="fr-FR" dirty="0" smtClean="0">
                <a:latin typeface="Arial" panose="020B0604020202020204" pitchFamily="34" charset="0"/>
                <a:cs typeface="Arial" panose="020B0604020202020204" pitchFamily="34" charset="0"/>
              </a:rPr>
              <a:t> must </a:t>
            </a:r>
            <a:r>
              <a:rPr lang="fr-FR" dirty="0" err="1" smtClean="0">
                <a:latin typeface="Arial" panose="020B0604020202020204" pitchFamily="34" charset="0"/>
                <a:cs typeface="Arial" panose="020B0604020202020204" pitchFamily="34" charset="0"/>
              </a:rPr>
              <a:t>understand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enough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economics</a:t>
            </a:r>
            <a:r>
              <a:rPr lang="fr-FR" dirty="0" smtClean="0">
                <a:latin typeface="Arial" panose="020B0604020202020204" pitchFamily="34" charset="0"/>
                <a:cs typeface="Arial" panose="020B0604020202020204" pitchFamily="34" charset="0"/>
              </a:rPr>
              <a:t>  to </a:t>
            </a:r>
            <a:r>
              <a:rPr lang="fr-FR" dirty="0" err="1" smtClean="0">
                <a:latin typeface="Arial" panose="020B0604020202020204" pitchFamily="34" charset="0"/>
                <a:cs typeface="Arial" panose="020B0604020202020204" pitchFamily="34" charset="0"/>
              </a:rPr>
              <a:t>enforce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meaningfully</a:t>
            </a:r>
            <a:r>
              <a:rPr lang="fr-FR" dirty="0" smtClean="0">
                <a:latin typeface="Arial" panose="020B0604020202020204" pitchFamily="34" charset="0"/>
                <a:cs typeface="Arial" panose="020B0604020202020204" pitchFamily="34" charset="0"/>
              </a:rPr>
              <a:t>.</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But the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economists</a:t>
            </a:r>
            <a:r>
              <a:rPr lang="fr-FR" dirty="0" smtClean="0">
                <a:latin typeface="Arial" panose="020B0604020202020204" pitchFamily="34" charset="0"/>
                <a:cs typeface="Arial" panose="020B0604020202020204" pitchFamily="34" charset="0"/>
              </a:rPr>
              <a:t> ( and the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authorities</a:t>
            </a:r>
            <a:r>
              <a:rPr lang="fr-FR" dirty="0" smtClean="0">
                <a:latin typeface="Arial" panose="020B0604020202020204" pitchFamily="34" charset="0"/>
                <a:cs typeface="Arial" panose="020B0604020202020204" pitchFamily="34" charset="0"/>
              </a:rPr>
              <a:t>) must </a:t>
            </a:r>
            <a:r>
              <a:rPr lang="fr-FR" dirty="0" err="1" smtClean="0">
                <a:latin typeface="Arial" panose="020B0604020202020204" pitchFamily="34" charset="0"/>
                <a:cs typeface="Arial" panose="020B0604020202020204" pitchFamily="34" charset="0"/>
              </a:rPr>
              <a:t>also</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undertand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they</a:t>
            </a:r>
            <a:r>
              <a:rPr lang="fr-FR" dirty="0" smtClean="0">
                <a:latin typeface="Arial" panose="020B0604020202020204" pitchFamily="34" charset="0"/>
                <a:cs typeface="Arial" panose="020B0604020202020204" pitchFamily="34" charset="0"/>
              </a:rPr>
              <a:t> are part of the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enforcement</a:t>
            </a:r>
            <a:r>
              <a:rPr lang="fr-FR" dirty="0" smtClean="0">
                <a:latin typeface="Arial" panose="020B0604020202020204" pitchFamily="34" charset="0"/>
                <a:cs typeface="Arial" panose="020B0604020202020204" pitchFamily="34" charset="0"/>
              </a:rPr>
              <a:t> system and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judges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will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follow</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general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legal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principles</a:t>
            </a:r>
            <a:r>
              <a:rPr lang="fr-FR" dirty="0" smtClean="0">
                <a:latin typeface="Arial" panose="020B0604020202020204" pitchFamily="34" charset="0"/>
                <a:cs typeface="Arial" panose="020B0604020202020204" pitchFamily="34" charset="0"/>
              </a:rPr>
              <a:t> ( </a:t>
            </a:r>
            <a:r>
              <a:rPr lang="fr-FR" dirty="0" err="1" smtClean="0">
                <a:latin typeface="Arial" panose="020B0604020202020204" pitchFamily="34" charset="0"/>
                <a:cs typeface="Arial" panose="020B0604020202020204" pitchFamily="34" charset="0"/>
              </a:rPr>
              <a:t>whether</a:t>
            </a:r>
            <a:r>
              <a:rPr lang="fr-FR" dirty="0" smtClean="0">
                <a:latin typeface="Arial" panose="020B0604020202020204" pitchFamily="34" charset="0"/>
                <a:cs typeface="Arial" panose="020B0604020202020204" pitchFamily="34" charset="0"/>
              </a:rPr>
              <a:t> for due </a:t>
            </a:r>
            <a:r>
              <a:rPr lang="fr-FR" dirty="0" err="1" smtClean="0">
                <a:latin typeface="Arial" panose="020B0604020202020204" pitchFamily="34" charset="0"/>
                <a:cs typeface="Arial" panose="020B0604020202020204" pitchFamily="34" charset="0"/>
              </a:rPr>
              <a:t>process</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requisite</a:t>
            </a:r>
            <a:r>
              <a:rPr lang="fr-FR" dirty="0" smtClean="0">
                <a:latin typeface="Arial" panose="020B0604020202020204" pitchFamily="34" charset="0"/>
                <a:cs typeface="Arial" panose="020B0604020202020204" pitchFamily="34" charset="0"/>
              </a:rPr>
              <a:t> standard of proof, the </a:t>
            </a:r>
            <a:r>
              <a:rPr lang="fr-FR" dirty="0" err="1" smtClean="0">
                <a:latin typeface="Arial" panose="020B0604020202020204" pitchFamily="34" charset="0"/>
                <a:cs typeface="Arial" panose="020B0604020202020204" pitchFamily="34" charset="0"/>
              </a:rPr>
              <a:t>burden</a:t>
            </a:r>
            <a:r>
              <a:rPr lang="fr-FR" dirty="0" smtClean="0">
                <a:latin typeface="Arial" panose="020B0604020202020204" pitchFamily="34" charset="0"/>
                <a:cs typeface="Arial" panose="020B0604020202020204" pitchFamily="34" charset="0"/>
              </a:rPr>
              <a:t> of proof etc….) </a:t>
            </a:r>
            <a:r>
              <a:rPr lang="fr-FR" dirty="0" err="1" smtClean="0">
                <a:latin typeface="Arial" panose="020B0604020202020204" pitchFamily="34" charset="0"/>
                <a:cs typeface="Arial" panose="020B0604020202020204" pitchFamily="34" charset="0"/>
              </a:rPr>
              <a:t>when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applying</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endParaRPr lang="fr-FR" dirty="0" smtClean="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2422548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8008"/>
            <a:ext cx="8229600" cy="1143000"/>
          </a:xfrm>
        </p:spPr>
        <p:txBody>
          <a:bodyPr>
            <a:normAutofit fontScale="90000"/>
          </a:bodyPr>
          <a:lstStyle/>
          <a:p>
            <a:r>
              <a:rPr lang="fr-FR" sz="3200" b="1" dirty="0" err="1" smtClean="0">
                <a:solidFill>
                  <a:srgbClr val="FF0000"/>
                </a:solidFill>
                <a:latin typeface="Arial" pitchFamily="34" charset="0"/>
                <a:cs typeface="Arial" pitchFamily="34" charset="0"/>
              </a:rPr>
              <a:t>Thank</a:t>
            </a:r>
            <a:r>
              <a:rPr lang="fr-FR" sz="3200" b="1" dirty="0" smtClean="0">
                <a:solidFill>
                  <a:srgbClr val="FF0000"/>
                </a:solidFill>
                <a:latin typeface="Arial" pitchFamily="34" charset="0"/>
                <a:cs typeface="Arial" pitchFamily="34" charset="0"/>
              </a:rPr>
              <a:t> </a:t>
            </a:r>
            <a:r>
              <a:rPr lang="fr-FR" sz="3200" b="1" dirty="0" err="1" smtClean="0">
                <a:solidFill>
                  <a:srgbClr val="FF0000"/>
                </a:solidFill>
                <a:latin typeface="Arial" pitchFamily="34" charset="0"/>
                <a:cs typeface="Arial" pitchFamily="34" charset="0"/>
              </a:rPr>
              <a:t>you</a:t>
            </a:r>
            <a:r>
              <a:rPr lang="fr-FR" sz="3200" b="1" dirty="0" smtClean="0">
                <a:solidFill>
                  <a:srgbClr val="FF0000"/>
                </a:solidFill>
                <a:latin typeface="Arial" pitchFamily="34" charset="0"/>
                <a:cs typeface="Arial" pitchFamily="34" charset="0"/>
              </a:rPr>
              <a:t> </a:t>
            </a:r>
            <a:r>
              <a:rPr lang="fr-FR" sz="3200" b="1" dirty="0" err="1" smtClean="0">
                <a:solidFill>
                  <a:srgbClr val="FF0000"/>
                </a:solidFill>
                <a:latin typeface="Arial" pitchFamily="34" charset="0"/>
                <a:cs typeface="Arial" pitchFamily="34" charset="0"/>
              </a:rPr>
              <a:t>very</a:t>
            </a:r>
            <a:r>
              <a:rPr lang="fr-FR" sz="3200" b="1" dirty="0" smtClean="0">
                <a:solidFill>
                  <a:srgbClr val="FF0000"/>
                </a:solidFill>
                <a:latin typeface="Arial" pitchFamily="34" charset="0"/>
                <a:cs typeface="Arial" pitchFamily="34" charset="0"/>
              </a:rPr>
              <a:t> </a:t>
            </a:r>
            <a:r>
              <a:rPr lang="fr-FR" sz="3200" b="1" dirty="0" err="1" smtClean="0">
                <a:solidFill>
                  <a:srgbClr val="FF0000"/>
                </a:solidFill>
                <a:latin typeface="Arial" pitchFamily="34" charset="0"/>
                <a:cs typeface="Arial" pitchFamily="34" charset="0"/>
              </a:rPr>
              <a:t>much</a:t>
            </a:r>
            <a:r>
              <a:rPr lang="fr-FR" sz="3200" b="1" dirty="0" smtClean="0">
                <a:solidFill>
                  <a:srgbClr val="FF0000"/>
                </a:solidFill>
                <a:latin typeface="Arial" pitchFamily="34" charset="0"/>
                <a:cs typeface="Arial" pitchFamily="34" charset="0"/>
              </a:rPr>
              <a:t/>
            </a:r>
            <a:br>
              <a:rPr lang="fr-FR" sz="3200" b="1" dirty="0" smtClean="0">
                <a:solidFill>
                  <a:srgbClr val="FF0000"/>
                </a:solidFill>
                <a:latin typeface="Arial" pitchFamily="34" charset="0"/>
                <a:cs typeface="Arial" pitchFamily="34" charset="0"/>
              </a:rPr>
            </a:br>
            <a:r>
              <a:rPr lang="fr-FR" sz="3200" b="1" dirty="0">
                <a:solidFill>
                  <a:srgbClr val="FF0000"/>
                </a:solidFill>
                <a:latin typeface="Arial" pitchFamily="34" charset="0"/>
                <a:cs typeface="Arial" pitchFamily="34" charset="0"/>
              </a:rPr>
              <a:t/>
            </a:r>
            <a:br>
              <a:rPr lang="fr-FR" sz="3200" b="1" dirty="0">
                <a:solidFill>
                  <a:srgbClr val="FF0000"/>
                </a:solidFill>
                <a:latin typeface="Arial" pitchFamily="34" charset="0"/>
                <a:cs typeface="Arial" pitchFamily="34" charset="0"/>
              </a:rPr>
            </a:br>
            <a:r>
              <a:rPr lang="fr-FR" sz="3200" b="1" dirty="0" smtClean="0">
                <a:solidFill>
                  <a:srgbClr val="FF0000"/>
                </a:solidFill>
                <a:latin typeface="Arial" pitchFamily="34" charset="0"/>
                <a:cs typeface="Arial" pitchFamily="34" charset="0"/>
              </a:rPr>
              <a:t/>
            </a:r>
            <a:br>
              <a:rPr lang="fr-FR" sz="3200" b="1" dirty="0" smtClean="0">
                <a:solidFill>
                  <a:srgbClr val="FF0000"/>
                </a:solidFill>
                <a:latin typeface="Arial" pitchFamily="34" charset="0"/>
                <a:cs typeface="Arial" pitchFamily="34" charset="0"/>
              </a:rPr>
            </a:br>
            <a:r>
              <a:rPr lang="fr-FR" sz="3200" dirty="0">
                <a:latin typeface="Arial" pitchFamily="34" charset="0"/>
                <a:cs typeface="Arial" pitchFamily="34" charset="0"/>
              </a:rPr>
              <a:t>f</a:t>
            </a:r>
            <a:r>
              <a:rPr lang="fr-FR" sz="3200" dirty="0" smtClean="0">
                <a:latin typeface="Arial" pitchFamily="34" charset="0"/>
                <a:cs typeface="Arial" pitchFamily="34" charset="0"/>
              </a:rPr>
              <a:t>rederic.jenny@gmail.com</a:t>
            </a:r>
            <a:endParaRPr lang="fr-FR"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48D498D-93F4-4BA0-B170-234187B2C0D6}" type="slidenum">
              <a:rPr lang="fr-FR" smtClean="0"/>
              <a:t>66</a:t>
            </a:fld>
            <a:endParaRPr lang="fr-FR"/>
          </a:p>
        </p:txBody>
      </p:sp>
      <p:sp>
        <p:nvSpPr>
          <p:cNvPr id="4" name="Footer Placeholder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13660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539750" y="1125538"/>
            <a:ext cx="84963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dirty="0">
              <a:cs typeface="Arial" charset="0"/>
            </a:endParaRPr>
          </a:p>
          <a:p>
            <a:pPr eaLnBrk="1" hangingPunct="1"/>
            <a:endParaRPr lang="en-US" dirty="0">
              <a:cs typeface="Arial" charset="0"/>
            </a:endParaRPr>
          </a:p>
          <a:p>
            <a:pPr eaLnBrk="1" hangingPunct="1"/>
            <a:r>
              <a:rPr lang="en-US" b="1" dirty="0">
                <a:solidFill>
                  <a:srgbClr val="C00000"/>
                </a:solidFill>
                <a:cs typeface="Arial" charset="0"/>
              </a:rPr>
              <a:t>- </a:t>
            </a:r>
            <a:r>
              <a:rPr lang="en-US" b="1" dirty="0">
                <a:solidFill>
                  <a:srgbClr val="FF0000"/>
                </a:solidFill>
                <a:cs typeface="Arial" charset="0"/>
              </a:rPr>
              <a:t>Anticompetitive practices forbidden by competition law ( anticompetitive practices): </a:t>
            </a:r>
          </a:p>
          <a:p>
            <a:pPr eaLnBrk="1" hangingPunct="1"/>
            <a:r>
              <a:rPr lang="en-US" dirty="0">
                <a:cs typeface="Arial" charset="0"/>
              </a:rPr>
              <a:t>			       </a:t>
            </a:r>
          </a:p>
          <a:p>
            <a:pPr eaLnBrk="1" hangingPunct="1"/>
            <a:r>
              <a:rPr lang="en-US" dirty="0">
                <a:cs typeface="Arial" charset="0"/>
              </a:rPr>
              <a:t>			       ex: price fixing, </a:t>
            </a:r>
          </a:p>
          <a:p>
            <a:pPr eaLnBrk="1" hangingPunct="1"/>
            <a:r>
              <a:rPr lang="en-US" dirty="0">
                <a:cs typeface="Arial" charset="0"/>
              </a:rPr>
              <a:t>			       ex: market sharing, </a:t>
            </a:r>
          </a:p>
          <a:p>
            <a:pPr eaLnBrk="1" hangingPunct="1"/>
            <a:r>
              <a:rPr lang="en-US" dirty="0">
                <a:cs typeface="Arial" charset="0"/>
              </a:rPr>
              <a:t>			       ex: tying, bundling, predatory pricing , </a:t>
            </a:r>
          </a:p>
          <a:p>
            <a:pPr eaLnBrk="1" hangingPunct="1"/>
            <a:r>
              <a:rPr lang="en-US" dirty="0">
                <a:cs typeface="Arial" charset="0"/>
              </a:rPr>
              <a:t>			       </a:t>
            </a:r>
            <a:r>
              <a:rPr lang="en-US" dirty="0" err="1">
                <a:cs typeface="Arial" charset="0"/>
              </a:rPr>
              <a:t>ex:abuse</a:t>
            </a:r>
            <a:r>
              <a:rPr lang="en-US" dirty="0">
                <a:cs typeface="Arial" charset="0"/>
              </a:rPr>
              <a:t> of dominance	 etc….</a:t>
            </a:r>
          </a:p>
          <a:p>
            <a:pPr eaLnBrk="1" hangingPunct="1"/>
            <a:endParaRPr lang="en-US" dirty="0">
              <a:cs typeface="Arial" charset="0"/>
            </a:endParaRPr>
          </a:p>
          <a:p>
            <a:pPr eaLnBrk="1" hangingPunct="1"/>
            <a:endParaRPr lang="en-US" dirty="0">
              <a:cs typeface="Arial" charset="0"/>
            </a:endParaRPr>
          </a:p>
        </p:txBody>
      </p:sp>
      <p:sp>
        <p:nvSpPr>
          <p:cNvPr id="4099" name="TextBox 3"/>
          <p:cNvSpPr txBox="1">
            <a:spLocks noChangeArrowheads="1"/>
          </p:cNvSpPr>
          <p:nvPr/>
        </p:nvSpPr>
        <p:spPr bwMode="auto">
          <a:xfrm>
            <a:off x="1258888" y="260350"/>
            <a:ext cx="6784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sz="3200" b="1">
                <a:solidFill>
                  <a:srgbClr val="C00000"/>
                </a:solidFill>
                <a:cs typeface="Arial" charset="0"/>
              </a:rPr>
              <a:t>Limitations on business practices</a:t>
            </a:r>
            <a:endParaRPr lang="fr-FR" b="1">
              <a:solidFill>
                <a:srgbClr val="C00000"/>
              </a:solidFill>
              <a:cs typeface="Arial" charset="0"/>
            </a:endParaRPr>
          </a:p>
        </p:txBody>
      </p:sp>
      <p:sp>
        <p:nvSpPr>
          <p:cNvPr id="2" name="Slide Number Placeholder 1"/>
          <p:cNvSpPr>
            <a:spLocks noGrp="1"/>
          </p:cNvSpPr>
          <p:nvPr>
            <p:ph type="sldNum" sz="quarter" idx="12"/>
          </p:nvPr>
        </p:nvSpPr>
        <p:spPr/>
        <p:txBody>
          <a:bodyPr/>
          <a:lstStyle/>
          <a:p>
            <a:fld id="{548D498D-93F4-4BA0-B170-234187B2C0D6}" type="slidenum">
              <a:rPr lang="fr-FR" smtClean="0"/>
              <a:t>7</a:t>
            </a:fld>
            <a:endParaRPr lang="fr-FR"/>
          </a:p>
        </p:txBody>
      </p:sp>
      <p:sp>
        <p:nvSpPr>
          <p:cNvPr id="3" name="Footer Placeholder 2"/>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7047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95288" y="1136650"/>
            <a:ext cx="84963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a:solidFill>
                  <a:srgbClr val="FF0000"/>
                </a:solidFill>
                <a:cs typeface="Arial" charset="0"/>
              </a:rPr>
              <a:t>- Unfair competition </a:t>
            </a:r>
            <a:r>
              <a:rPr lang="en-US" dirty="0">
                <a:solidFill>
                  <a:srgbClr val="FF0000"/>
                </a:solidFill>
                <a:cs typeface="Arial" charset="0"/>
              </a:rPr>
              <a:t> </a:t>
            </a:r>
            <a:r>
              <a:rPr lang="en-US" dirty="0">
                <a:cs typeface="Arial" charset="0"/>
              </a:rPr>
              <a:t>: </a:t>
            </a:r>
          </a:p>
          <a:p>
            <a:pPr eaLnBrk="1" hangingPunct="1"/>
            <a:endParaRPr lang="en-US" dirty="0">
              <a:cs typeface="Arial" charset="0"/>
            </a:endParaRPr>
          </a:p>
          <a:p>
            <a:pPr eaLnBrk="1" hangingPunct="1"/>
            <a:r>
              <a:rPr lang="en-US" dirty="0">
                <a:cs typeface="Arial" charset="0"/>
              </a:rPr>
              <a:t>Ex:</a:t>
            </a:r>
          </a:p>
          <a:p>
            <a:pPr eaLnBrk="1" hangingPunct="1"/>
            <a:r>
              <a:rPr lang="en-US" dirty="0">
                <a:cs typeface="Arial" charset="0"/>
              </a:rPr>
              <a:t>			</a:t>
            </a:r>
          </a:p>
          <a:p>
            <a:pPr eaLnBrk="1" hangingPunct="1"/>
            <a:endParaRPr lang="en-US" dirty="0">
              <a:cs typeface="Arial" charset="0"/>
            </a:endParaRPr>
          </a:p>
          <a:p>
            <a:pPr eaLnBrk="1" hangingPunct="1"/>
            <a:r>
              <a:rPr lang="en-US" dirty="0">
                <a:cs typeface="Arial" charset="0"/>
              </a:rPr>
              <a:t>1</a:t>
            </a:r>
            <a:r>
              <a:rPr lang="en-US" dirty="0">
                <a:solidFill>
                  <a:srgbClr val="C00000"/>
                </a:solidFill>
                <a:cs typeface="Arial" charset="0"/>
              </a:rPr>
              <a:t>) </a:t>
            </a:r>
            <a:r>
              <a:rPr lang="en-US" b="1" dirty="0">
                <a:solidFill>
                  <a:srgbClr val="FF0000"/>
                </a:solidFill>
                <a:cs typeface="Arial" charset="0"/>
              </a:rPr>
              <a:t>diversion of a competitor’s customers through means other than competition on the merits </a:t>
            </a:r>
            <a:r>
              <a:rPr lang="en-US" dirty="0">
                <a:cs typeface="Arial" charset="0"/>
              </a:rPr>
              <a:t>(such as hiring away the 	 competitor’s employees, inducing the competitor’s employees to leak strategic documents of their  employer such as customer lists, business plans  and other records);</a:t>
            </a:r>
          </a:p>
          <a:p>
            <a:pPr eaLnBrk="1" hangingPunct="1"/>
            <a:r>
              <a:rPr lang="en-US" dirty="0">
                <a:cs typeface="Arial" charset="0"/>
              </a:rPr>
              <a:t>		 	</a:t>
            </a:r>
          </a:p>
          <a:p>
            <a:pPr eaLnBrk="1" hangingPunct="1"/>
            <a:r>
              <a:rPr lang="en-US" dirty="0">
                <a:cs typeface="Arial" charset="0"/>
              </a:rPr>
              <a:t>2</a:t>
            </a:r>
            <a:r>
              <a:rPr lang="en-US" dirty="0">
                <a:solidFill>
                  <a:srgbClr val="C00000"/>
                </a:solidFill>
                <a:cs typeface="Arial" charset="0"/>
              </a:rPr>
              <a:t>) </a:t>
            </a:r>
            <a:r>
              <a:rPr lang="en-US" b="1" dirty="0">
                <a:solidFill>
                  <a:srgbClr val="FF0000"/>
                </a:solidFill>
                <a:cs typeface="Arial" charset="0"/>
              </a:rPr>
              <a:t>attempts to induce selective dealers of a competitor into breaches of contracts </a:t>
            </a:r>
            <a:r>
              <a:rPr lang="en-US" dirty="0">
                <a:solidFill>
                  <a:srgbClr val="FF0000"/>
                </a:solidFill>
                <a:cs typeface="Arial" charset="0"/>
              </a:rPr>
              <a:t>or </a:t>
            </a:r>
            <a:r>
              <a:rPr lang="en-US" dirty="0">
                <a:cs typeface="Arial" charset="0"/>
              </a:rPr>
              <a:t>exploitation of a breach of contract  or covert acquisition of a branded good by dealers not part of the distribution system of the manufacturer of the branded goods;</a:t>
            </a:r>
          </a:p>
          <a:p>
            <a:pPr eaLnBrk="1" hangingPunct="1"/>
            <a:endParaRPr lang="en-US" dirty="0">
              <a:cs typeface="Arial" charset="0"/>
            </a:endParaRPr>
          </a:p>
          <a:p>
            <a:pPr eaLnBrk="1" hangingPunct="1"/>
            <a:r>
              <a:rPr lang="en-US" dirty="0">
                <a:cs typeface="Arial" charset="0"/>
              </a:rPr>
              <a:t>3</a:t>
            </a:r>
            <a:r>
              <a:rPr lang="en-US" dirty="0">
                <a:solidFill>
                  <a:srgbClr val="C00000"/>
                </a:solidFill>
                <a:cs typeface="Arial" charset="0"/>
              </a:rPr>
              <a:t>) </a:t>
            </a:r>
            <a:r>
              <a:rPr lang="en-US" b="1" dirty="0">
                <a:solidFill>
                  <a:srgbClr val="FF0000"/>
                </a:solidFill>
                <a:cs typeface="Arial" charset="0"/>
              </a:rPr>
              <a:t>dissemination of unjustified derogatory comments about  a competitor’s ability</a:t>
            </a:r>
          </a:p>
        </p:txBody>
      </p:sp>
      <p:sp>
        <p:nvSpPr>
          <p:cNvPr id="5123" name="TextBox 2"/>
          <p:cNvSpPr txBox="1">
            <a:spLocks noChangeArrowheads="1"/>
          </p:cNvSpPr>
          <p:nvPr/>
        </p:nvSpPr>
        <p:spPr bwMode="auto">
          <a:xfrm>
            <a:off x="1285875" y="323850"/>
            <a:ext cx="66706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sz="3200" b="1">
                <a:solidFill>
                  <a:srgbClr val="C00000"/>
                </a:solidFill>
                <a:cs typeface="Arial" charset="0"/>
              </a:rPr>
              <a:t>Limitations of business practices</a:t>
            </a:r>
          </a:p>
        </p:txBody>
      </p:sp>
      <p:sp>
        <p:nvSpPr>
          <p:cNvPr id="2" name="Slide Number Placeholder 1"/>
          <p:cNvSpPr>
            <a:spLocks noGrp="1"/>
          </p:cNvSpPr>
          <p:nvPr>
            <p:ph type="sldNum" sz="quarter" idx="12"/>
          </p:nvPr>
        </p:nvSpPr>
        <p:spPr/>
        <p:txBody>
          <a:bodyPr/>
          <a:lstStyle/>
          <a:p>
            <a:fld id="{548D498D-93F4-4BA0-B170-234187B2C0D6}" type="slidenum">
              <a:rPr lang="fr-FR" smtClean="0"/>
              <a:t>8</a:t>
            </a:fld>
            <a:endParaRPr lang="fr-FR"/>
          </a:p>
        </p:txBody>
      </p:sp>
      <p:sp>
        <p:nvSpPr>
          <p:cNvPr id="3" name="Footer Placeholder 2"/>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101982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2"/>
          <p:cNvSpPr>
            <a:spLocks noChangeArrowheads="1"/>
          </p:cNvSpPr>
          <p:nvPr/>
        </p:nvSpPr>
        <p:spPr bwMode="auto">
          <a:xfrm>
            <a:off x="3348038" y="3860800"/>
            <a:ext cx="3455987" cy="2665413"/>
          </a:xfrm>
          <a:prstGeom prst="ellipse">
            <a:avLst/>
          </a:prstGeom>
          <a:solidFill>
            <a:srgbClr val="FF0000">
              <a:alpha val="70979"/>
            </a:srgbClr>
          </a:solidFill>
          <a:ln w="9525">
            <a:solidFill>
              <a:schemeClr val="tx1"/>
            </a:solidFill>
            <a:round/>
            <a:headEnd/>
            <a:tailEnd/>
          </a:ln>
        </p:spPr>
        <p:txBody>
          <a:bodyPr wrap="none" anchor="ctr"/>
          <a:lstStyle/>
          <a:p>
            <a:pPr algn="ctr"/>
            <a:r>
              <a:rPr lang="fr-FR" b="1">
                <a:solidFill>
                  <a:schemeClr val="bg1"/>
                </a:solidFill>
                <a:cs typeface="Arial" charset="0"/>
              </a:rPr>
              <a:t>Anticompetitive </a:t>
            </a:r>
          </a:p>
          <a:p>
            <a:pPr algn="ctr"/>
            <a:r>
              <a:rPr lang="fr-FR" b="1">
                <a:solidFill>
                  <a:schemeClr val="bg1"/>
                </a:solidFill>
                <a:cs typeface="Arial" charset="0"/>
              </a:rPr>
              <a:t>Practices</a:t>
            </a:r>
          </a:p>
          <a:p>
            <a:pPr algn="ctr"/>
            <a:endParaRPr lang="fr-FR" b="1">
              <a:solidFill>
                <a:schemeClr val="bg1"/>
              </a:solidFill>
              <a:cs typeface="Arial" charset="0"/>
            </a:endParaRPr>
          </a:p>
          <a:p>
            <a:pPr algn="ctr"/>
            <a:r>
              <a:rPr lang="fr-FR" b="1">
                <a:solidFill>
                  <a:schemeClr val="bg1"/>
                </a:solidFill>
                <a:cs typeface="Arial" charset="0"/>
              </a:rPr>
              <a:t>forbidden only</a:t>
            </a:r>
          </a:p>
          <a:p>
            <a:pPr algn="ctr"/>
            <a:r>
              <a:rPr lang="fr-FR" b="1">
                <a:solidFill>
                  <a:schemeClr val="bg1"/>
                </a:solidFill>
                <a:cs typeface="Arial" charset="0"/>
              </a:rPr>
              <a:t>if anticompetitive </a:t>
            </a:r>
          </a:p>
          <a:p>
            <a:pPr algn="ctr"/>
            <a:r>
              <a:rPr lang="fr-FR" b="1">
                <a:solidFill>
                  <a:schemeClr val="bg1"/>
                </a:solidFill>
                <a:cs typeface="Arial" charset="0"/>
              </a:rPr>
              <a:t>effect on the market</a:t>
            </a:r>
          </a:p>
        </p:txBody>
      </p:sp>
      <p:sp>
        <p:nvSpPr>
          <p:cNvPr id="10243" name="Text Box 3"/>
          <p:cNvSpPr txBox="1">
            <a:spLocks noChangeArrowheads="1"/>
          </p:cNvSpPr>
          <p:nvPr/>
        </p:nvSpPr>
        <p:spPr bwMode="auto">
          <a:xfrm>
            <a:off x="1743075" y="29908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fr-FR">
              <a:latin typeface="Calibri" pitchFamily="34" charset="0"/>
            </a:endParaRPr>
          </a:p>
        </p:txBody>
      </p:sp>
      <p:sp>
        <p:nvSpPr>
          <p:cNvPr id="10244" name="Oval 4"/>
          <p:cNvSpPr>
            <a:spLocks noChangeArrowheads="1"/>
          </p:cNvSpPr>
          <p:nvPr/>
        </p:nvSpPr>
        <p:spPr bwMode="auto">
          <a:xfrm>
            <a:off x="684213" y="3355975"/>
            <a:ext cx="3455987" cy="2665413"/>
          </a:xfrm>
          <a:prstGeom prst="ellipse">
            <a:avLst/>
          </a:prstGeom>
          <a:solidFill>
            <a:srgbClr val="D62AB1">
              <a:alpha val="72940"/>
            </a:srgbClr>
          </a:solidFill>
          <a:ln w="9525">
            <a:solidFill>
              <a:schemeClr val="tx1"/>
            </a:solidFill>
            <a:round/>
            <a:headEnd/>
            <a:tailEnd/>
          </a:ln>
        </p:spPr>
        <p:txBody>
          <a:bodyPr wrap="none" anchor="ctr"/>
          <a:lstStyle/>
          <a:p>
            <a:endParaRPr lang="fr-FR">
              <a:latin typeface="Calibri" pitchFamily="34" charset="0"/>
            </a:endParaRPr>
          </a:p>
        </p:txBody>
      </p:sp>
      <p:sp>
        <p:nvSpPr>
          <p:cNvPr id="10245" name="Text Box 5"/>
          <p:cNvSpPr txBox="1">
            <a:spLocks noChangeArrowheads="1"/>
          </p:cNvSpPr>
          <p:nvPr/>
        </p:nvSpPr>
        <p:spPr bwMode="auto">
          <a:xfrm>
            <a:off x="1362075" y="3963988"/>
            <a:ext cx="20685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solidFill>
                  <a:schemeClr val="bg1"/>
                </a:solidFill>
                <a:cs typeface="Arial" charset="0"/>
              </a:rPr>
              <a:t>Unfair trade</a:t>
            </a:r>
          </a:p>
          <a:p>
            <a:pPr algn="ctr" eaLnBrk="1" hangingPunct="1"/>
            <a:r>
              <a:rPr lang="fr-FR">
                <a:solidFill>
                  <a:schemeClr val="bg1"/>
                </a:solidFill>
                <a:cs typeface="Arial" charset="0"/>
              </a:rPr>
              <a:t> practices</a:t>
            </a:r>
          </a:p>
          <a:p>
            <a:pPr algn="ctr" eaLnBrk="1" hangingPunct="1"/>
            <a:endParaRPr lang="fr-FR">
              <a:solidFill>
                <a:schemeClr val="bg1"/>
              </a:solidFill>
              <a:cs typeface="Arial" charset="0"/>
            </a:endParaRPr>
          </a:p>
          <a:p>
            <a:pPr algn="ctr" eaLnBrk="1" hangingPunct="1"/>
            <a:r>
              <a:rPr lang="fr-FR">
                <a:solidFill>
                  <a:schemeClr val="bg1"/>
                </a:solidFill>
                <a:cs typeface="Arial" charset="0"/>
              </a:rPr>
              <a:t>Forbidden if unfa</a:t>
            </a:r>
            <a:r>
              <a:rPr lang="fr-FR" b="1">
                <a:solidFill>
                  <a:schemeClr val="bg1"/>
                </a:solidFill>
                <a:cs typeface="Arial" charset="0"/>
              </a:rPr>
              <a:t>ir</a:t>
            </a:r>
          </a:p>
        </p:txBody>
      </p:sp>
      <p:sp>
        <p:nvSpPr>
          <p:cNvPr id="10246" name="Text Box 6"/>
          <p:cNvSpPr txBox="1">
            <a:spLocks noChangeArrowheads="1"/>
          </p:cNvSpPr>
          <p:nvPr/>
        </p:nvSpPr>
        <p:spPr bwMode="auto">
          <a:xfrm>
            <a:off x="34925" y="1268413"/>
            <a:ext cx="404971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fr-FR" b="1">
                <a:solidFill>
                  <a:srgbClr val="D62AB1"/>
                </a:solidFill>
                <a:cs typeface="Arial" charset="0"/>
              </a:rPr>
              <a:t>ex:  the diversion of a competitor’s customers by unfair means (means other  than competition on the merits)</a:t>
            </a:r>
          </a:p>
          <a:p>
            <a:pPr algn="just" eaLnBrk="1" hangingPunct="1"/>
            <a:r>
              <a:rPr lang="fr-FR" b="1">
                <a:solidFill>
                  <a:srgbClr val="D62AB1"/>
                </a:solidFill>
                <a:cs typeface="Arial" charset="0"/>
              </a:rPr>
              <a:t>may have no effect on the market if there are many competing firms</a:t>
            </a:r>
          </a:p>
        </p:txBody>
      </p:sp>
      <p:sp>
        <p:nvSpPr>
          <p:cNvPr id="10247" name="AutoShape 7"/>
          <p:cNvSpPr>
            <a:spLocks noChangeArrowheads="1"/>
          </p:cNvSpPr>
          <p:nvPr/>
        </p:nvSpPr>
        <p:spPr bwMode="auto">
          <a:xfrm rot="-311277">
            <a:off x="1458913" y="2636838"/>
            <a:ext cx="319087" cy="1223962"/>
          </a:xfrm>
          <a:prstGeom prst="downArrow">
            <a:avLst>
              <a:gd name="adj1" fmla="val 50000"/>
              <a:gd name="adj2" fmla="val 95896"/>
            </a:avLst>
          </a:prstGeom>
          <a:solidFill>
            <a:srgbClr val="FF0000"/>
          </a:solidFill>
          <a:ln w="9525">
            <a:solidFill>
              <a:schemeClr val="tx1"/>
            </a:solidFill>
            <a:miter lim="800000"/>
            <a:headEnd/>
            <a:tailEnd/>
          </a:ln>
        </p:spPr>
        <p:txBody>
          <a:bodyPr vert="eaVert" wrap="none" anchor="ctr"/>
          <a:lstStyle/>
          <a:p>
            <a:pPr algn="ctr"/>
            <a:endParaRPr lang="fr-FR">
              <a:solidFill>
                <a:srgbClr val="FF0000"/>
              </a:solidFill>
              <a:latin typeface="Calibri" pitchFamily="34" charset="0"/>
            </a:endParaRPr>
          </a:p>
        </p:txBody>
      </p:sp>
      <p:sp>
        <p:nvSpPr>
          <p:cNvPr id="10248" name="Rectangle 8"/>
          <p:cNvSpPr>
            <a:spLocks noGrp="1" noChangeArrowheads="1"/>
          </p:cNvSpPr>
          <p:nvPr>
            <p:ph type="title"/>
          </p:nvPr>
        </p:nvSpPr>
        <p:spPr>
          <a:xfrm>
            <a:off x="457200" y="44450"/>
            <a:ext cx="8229600" cy="1143000"/>
          </a:xfrm>
        </p:spPr>
        <p:txBody>
          <a:bodyPr/>
          <a:lstStyle/>
          <a:p>
            <a:pPr eaLnBrk="1" hangingPunct="1"/>
            <a:r>
              <a:rPr lang="fr-FR" sz="2800" b="1" smtClean="0">
                <a:solidFill>
                  <a:srgbClr val="C00000"/>
                </a:solidFill>
                <a:latin typeface="Arial" charset="0"/>
                <a:cs typeface="Arial" charset="0"/>
              </a:rPr>
              <a:t>Unfair trade practices are not necessarily anticompetitive practices</a:t>
            </a:r>
          </a:p>
        </p:txBody>
      </p:sp>
      <p:sp>
        <p:nvSpPr>
          <p:cNvPr id="2" name="Slide Number Placeholder 1"/>
          <p:cNvSpPr>
            <a:spLocks noGrp="1"/>
          </p:cNvSpPr>
          <p:nvPr>
            <p:ph type="sldNum" sz="quarter" idx="12"/>
          </p:nvPr>
        </p:nvSpPr>
        <p:spPr/>
        <p:txBody>
          <a:bodyPr/>
          <a:lstStyle/>
          <a:p>
            <a:fld id="{548D498D-93F4-4BA0-B170-234187B2C0D6}" type="slidenum">
              <a:rPr lang="fr-FR" smtClean="0"/>
              <a:t>9</a:t>
            </a:fld>
            <a:endParaRPr lang="fr-FR"/>
          </a:p>
        </p:txBody>
      </p:sp>
      <p:sp>
        <p:nvSpPr>
          <p:cNvPr id="3" name="Footer Placeholder 2"/>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523200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5339</Words>
  <Application>Microsoft Office PowerPoint</Application>
  <PresentationFormat>如螢幕大小 (4:3)</PresentationFormat>
  <Paragraphs>795</Paragraphs>
  <Slides>66</Slides>
  <Notes>65</Notes>
  <HiddenSlides>0</HiddenSlides>
  <MMClips>0</MMClips>
  <ScaleCrop>false</ScaleCrop>
  <HeadingPairs>
    <vt:vector size="4" baseType="variant">
      <vt:variant>
        <vt:lpstr>佈景主題</vt:lpstr>
      </vt:variant>
      <vt:variant>
        <vt:i4>1</vt:i4>
      </vt:variant>
      <vt:variant>
        <vt:lpstr>投影片標題</vt:lpstr>
      </vt:variant>
      <vt:variant>
        <vt:i4>66</vt:i4>
      </vt:variant>
    </vt:vector>
  </HeadingPairs>
  <TitlesOfParts>
    <vt:vector size="67" baseType="lpstr">
      <vt:lpstr>Office Theme</vt:lpstr>
      <vt:lpstr>PowerPoint 簡報</vt:lpstr>
      <vt:lpstr>Issues to be discussed</vt:lpstr>
      <vt:lpstr>The Challenge</vt:lpstr>
      <vt:lpstr>  Economic methodology </vt:lpstr>
      <vt:lpstr>Some differences between the judicial and the economic prespectives</vt:lpstr>
      <vt:lpstr>Issues to be discussed</vt:lpstr>
      <vt:lpstr>PowerPoint 簡報</vt:lpstr>
      <vt:lpstr>PowerPoint 簡報</vt:lpstr>
      <vt:lpstr>Unfair trade practices are not necessarily anticompetitive practices</vt:lpstr>
      <vt:lpstr>PowerPoint 簡報</vt:lpstr>
      <vt:lpstr>Issues to be discussed</vt:lpstr>
      <vt:lpstr>Elements of economics useful for antitrust: concepts</vt:lpstr>
      <vt:lpstr>Relevant markets</vt:lpstr>
      <vt:lpstr>Hypothetical monopoly economic test for market definition</vt:lpstr>
      <vt:lpstr>Market power</vt:lpstr>
      <vt:lpstr>Consumer surplus</vt:lpstr>
      <vt:lpstr>Goal of competition law</vt:lpstr>
      <vt:lpstr>Elements of economics useful for antitrust:  modelling</vt:lpstr>
      <vt:lpstr>Elements of economics useful for antitrust:  measurements</vt:lpstr>
      <vt:lpstr>Issues to be discussed</vt:lpstr>
      <vt:lpstr>Examples of economic issues in assessing agreements</vt:lpstr>
      <vt:lpstr>Issues to be discussed</vt:lpstr>
      <vt:lpstr>What is an exclusionary abuse of dominance: The Equally Efficient Firm Test</vt:lpstr>
      <vt:lpstr>What is an exploitative abuse of dominance: the Consumer Welfare Test</vt:lpstr>
      <vt:lpstr>Issues to be discussed</vt:lpstr>
      <vt:lpstr>Hong Kong: do unfair practices fall under the second conduct rule</vt:lpstr>
      <vt:lpstr>What is the goal of HK Competition Law?</vt:lpstr>
      <vt:lpstr>HK first conduct rule and economic analysis</vt:lpstr>
      <vt:lpstr>HK second rule guideline on market definition</vt:lpstr>
      <vt:lpstr>HK second conduct rule</vt:lpstr>
      <vt:lpstr>HK second rule guideline on market power</vt:lpstr>
      <vt:lpstr>The Hong Kong merger rule</vt:lpstr>
      <vt:lpstr>Are anticompetitive practices  prevalent in Hong Kong ?</vt:lpstr>
      <vt:lpstr>PowerPoint 簡報</vt:lpstr>
      <vt:lpstr>Stainless steel gates cartel</vt:lpstr>
      <vt:lpstr>Stainless steel gates cartel (“組織概述”) </vt:lpstr>
      <vt:lpstr>Stainless steel gates cartel (“組織概述”) </vt:lpstr>
      <vt:lpstr>Stainless steel gates cartel(“組織概述”) </vt:lpstr>
      <vt:lpstr>Stainless steel gates cartel (“組織概述”) </vt:lpstr>
      <vt:lpstr>Stainless steel gates cartel (“組織概述”) </vt:lpstr>
      <vt:lpstr>PowerPoint 簡報</vt:lpstr>
      <vt:lpstr>Bid-rigging and corruption:   market for miniature circuit breakers</vt:lpstr>
      <vt:lpstr>Bid-rigging and corruption:   market for miniature circuit breakers</vt:lpstr>
      <vt:lpstr>PowerPoint 簡報</vt:lpstr>
      <vt:lpstr>Bid-rigging in the market for  standby diesel generating sets</vt:lpstr>
      <vt:lpstr>PowerPoint 簡報</vt:lpstr>
      <vt:lpstr>Preventing entry  in the asphalt market </vt:lpstr>
      <vt:lpstr>Preventing entry  in the asphalt market </vt:lpstr>
      <vt:lpstr>Preventing entry  in the asphalt market</vt:lpstr>
      <vt:lpstr>Preventing entry  in the asphalt market </vt:lpstr>
      <vt:lpstr>Preventing entry  in the asphalt market</vt:lpstr>
      <vt:lpstr>Preventing entry  in the asphalt market</vt:lpstr>
      <vt:lpstr>Preventing entry  in the asphalt market</vt:lpstr>
      <vt:lpstr>Preventing entry  in the asphalt market  </vt:lpstr>
      <vt:lpstr>Issues to be discussed</vt:lpstr>
      <vt:lpstr>Potential damages caused by a cartel</vt:lpstr>
      <vt:lpstr>The issue of compensation of antitrust damage must be related to the  general principles of civil law  </vt:lpstr>
      <vt:lpstr>The causality condition</vt:lpstr>
      <vt:lpstr>Issues to be discussed</vt:lpstr>
      <vt:lpstr>Ten principles to follow when presenting complex economic evidence to any Court</vt:lpstr>
      <vt:lpstr> Ten principles to follow when presenting complex economic evidence to a Court </vt:lpstr>
      <vt:lpstr>Issues to be discussed</vt:lpstr>
      <vt:lpstr>How to facilitate the economic understanding of civil courts ?</vt:lpstr>
      <vt:lpstr>Issues to be discussed</vt:lpstr>
      <vt:lpstr>Conclusion</vt:lpstr>
      <vt:lpstr>Thank you very much   frederic.jenny@gmail.com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Kathy Fung</dc:creator>
  <cp:lastModifiedBy>Kathy Fung</cp:lastModifiedBy>
  <cp:revision>5</cp:revision>
  <dcterms:modified xsi:type="dcterms:W3CDTF">2016-01-27T08:20:29Z</dcterms:modified>
</cp:coreProperties>
</file>